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6" r:id="rId3"/>
    <p:sldId id="257" r:id="rId4"/>
    <p:sldId id="258" r:id="rId5"/>
    <p:sldId id="259" r:id="rId6"/>
    <p:sldId id="260" r:id="rId7"/>
    <p:sldId id="261" r:id="rId8"/>
    <p:sldId id="262" r:id="rId9"/>
    <p:sldId id="264" r:id="rId10"/>
    <p:sldId id="263" r:id="rId11"/>
    <p:sldId id="297" r:id="rId12"/>
    <p:sldId id="266" r:id="rId13"/>
    <p:sldId id="284" r:id="rId14"/>
    <p:sldId id="289" r:id="rId15"/>
    <p:sldId id="293" r:id="rId16"/>
    <p:sldId id="294" r:id="rId17"/>
    <p:sldId id="298" r:id="rId18"/>
    <p:sldId id="268" r:id="rId19"/>
    <p:sldId id="269" r:id="rId20"/>
    <p:sldId id="270" r:id="rId21"/>
    <p:sldId id="271" r:id="rId22"/>
    <p:sldId id="272" r:id="rId23"/>
    <p:sldId id="292" r:id="rId24"/>
    <p:sldId id="273" r:id="rId25"/>
    <p:sldId id="288" r:id="rId26"/>
    <p:sldId id="274" r:id="rId27"/>
    <p:sldId id="290" r:id="rId28"/>
    <p:sldId id="291" r:id="rId29"/>
    <p:sldId id="275" r:id="rId30"/>
    <p:sldId id="276" r:id="rId31"/>
    <p:sldId id="295" r:id="rId32"/>
    <p:sldId id="277" r:id="rId33"/>
    <p:sldId id="287" r:id="rId34"/>
    <p:sldId id="281" r:id="rId35"/>
    <p:sldId id="296" r:id="rId36"/>
    <p:sldId id="28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38"/>
    <p:restoredTop sz="92590"/>
  </p:normalViewPr>
  <p:slideViewPr>
    <p:cSldViewPr>
      <p:cViewPr varScale="1">
        <p:scale>
          <a:sx n="111" d="100"/>
          <a:sy n="111" d="100"/>
        </p:scale>
        <p:origin x="242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7B90485-6E47-4CFF-AD94-207DE4D1694E}" type="slidenum">
              <a:rPr lang="en-US"/>
              <a:pPr>
                <a:defRPr/>
              </a:pPr>
              <a:t>‹#›</a:t>
            </a:fld>
            <a:endParaRPr lang="en-US"/>
          </a:p>
        </p:txBody>
      </p:sp>
    </p:spTree>
    <p:extLst>
      <p:ext uri="{BB962C8B-B14F-4D97-AF65-F5344CB8AC3E}">
        <p14:creationId xmlns:p14="http://schemas.microsoft.com/office/powerpoint/2010/main" val="273378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1F6E24-6D88-43A6-905A-D2324507B4BE}" type="slidenum">
              <a:rPr lang="en-US" smtClean="0"/>
              <a:pPr eaLnBrk="1" hangingPunct="1"/>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South Burlington 5.5 baths property had been on the market for more than 4 years.  The </a:t>
            </a:r>
            <a:r>
              <a:rPr lang="en-US"/>
              <a:t>ask price </a:t>
            </a:r>
            <a:r>
              <a:rPr lang="en-US" dirty="0"/>
              <a:t>dropped from about $1.2 million to $839K. </a:t>
            </a:r>
          </a:p>
        </p:txBody>
      </p:sp>
      <p:sp>
        <p:nvSpPr>
          <p:cNvPr id="4" name="Slide Number Placeholder 3"/>
          <p:cNvSpPr>
            <a:spLocks noGrp="1"/>
          </p:cNvSpPr>
          <p:nvPr>
            <p:ph type="sldNum" sz="quarter" idx="10"/>
          </p:nvPr>
        </p:nvSpPr>
        <p:spPr/>
        <p:txBody>
          <a:bodyPr/>
          <a:lstStyle/>
          <a:p>
            <a:pPr>
              <a:defRPr/>
            </a:pPr>
            <a:fld id="{37B90485-6E47-4CFF-AD94-207DE4D1694E}" type="slidenum">
              <a:rPr lang="en-US" smtClean="0"/>
              <a:pPr>
                <a:defRPr/>
              </a:pPr>
              <a:t>32</a:t>
            </a:fld>
            <a:endParaRPr lang="en-US"/>
          </a:p>
        </p:txBody>
      </p:sp>
    </p:spTree>
    <p:extLst>
      <p:ext uri="{BB962C8B-B14F-4D97-AF65-F5344CB8AC3E}">
        <p14:creationId xmlns:p14="http://schemas.microsoft.com/office/powerpoint/2010/main" val="863644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1524000" y="1676400"/>
            <a:ext cx="6096000" cy="1470025"/>
          </a:xfrm>
        </p:spPr>
        <p:txBody>
          <a:bodyPr/>
          <a:lstStyle>
            <a:lvl1pPr>
              <a:defRPr/>
            </a:lvl1pPr>
          </a:lstStyle>
          <a:p>
            <a:r>
              <a:rPr lang="en-US"/>
              <a:t>Click to edit Master title style</a:t>
            </a:r>
          </a:p>
        </p:txBody>
      </p:sp>
      <p:sp>
        <p:nvSpPr>
          <p:cNvPr id="3077" name="Rectangle 5"/>
          <p:cNvSpPr>
            <a:spLocks noGrp="1" noChangeArrowheads="1"/>
          </p:cNvSpPr>
          <p:nvPr>
            <p:ph type="subTitle" idx="1"/>
          </p:nvPr>
        </p:nvSpPr>
        <p:spPr>
          <a:xfrm>
            <a:off x="1524000" y="3200400"/>
            <a:ext cx="6096000" cy="914400"/>
          </a:xfrm>
        </p:spPr>
        <p:txBody>
          <a:bodyPr/>
          <a:lstStyle>
            <a:lvl1pPr marL="0" indent="0" algn="ctr">
              <a:buFontTx/>
              <a:buNone/>
              <a:defRPr/>
            </a:lvl1pPr>
          </a:lstStyle>
          <a:p>
            <a:r>
              <a:rPr lang="en-US"/>
              <a:t>Click to edit Master subtitle style</a:t>
            </a:r>
          </a:p>
        </p:txBody>
      </p:sp>
      <p:sp>
        <p:nvSpPr>
          <p:cNvPr id="4" name="Rectangle 3"/>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ftr" sz="quarter" idx="11"/>
          </p:nvPr>
        </p:nvSpPr>
        <p:spPr>
          <a:xfrm>
            <a:off x="3124200" y="6248400"/>
            <a:ext cx="2895600" cy="476250"/>
          </a:xfrm>
        </p:spPr>
        <p:txBody>
          <a:bodyPr/>
          <a:lstStyle>
            <a:lvl1pPr>
              <a:defRPr/>
            </a:lvl1pPr>
          </a:lstStyle>
          <a:p>
            <a:pPr>
              <a:defRPr/>
            </a:pPr>
            <a:endParaRPr lang="en-US"/>
          </a:p>
        </p:txBody>
      </p:sp>
      <p:sp>
        <p:nvSpPr>
          <p:cNvPr id="6" name="Rectangle 5"/>
          <p:cNvSpPr>
            <a:spLocks noGrp="1" noChangeArrowheads="1"/>
          </p:cNvSpPr>
          <p:nvPr>
            <p:ph type="sldNum" sz="quarter" idx="12"/>
          </p:nvPr>
        </p:nvSpPr>
        <p:spPr>
          <a:xfrm>
            <a:off x="6096000" y="6245225"/>
            <a:ext cx="1631950" cy="476250"/>
          </a:xfrm>
        </p:spPr>
        <p:txBody>
          <a:bodyPr/>
          <a:lstStyle>
            <a:lvl1pPr>
              <a:defRPr/>
            </a:lvl1pPr>
          </a:lstStyle>
          <a:p>
            <a:pPr>
              <a:defRPr/>
            </a:pPr>
            <a:fld id="{078FA070-1FE9-41A1-B685-3D1393460FDE}" type="slidenum">
              <a:rPr lang="en-US"/>
              <a:pPr>
                <a:defRPr/>
              </a:pPr>
              <a:t>‹#›</a:t>
            </a:fld>
            <a:endParaRPr lang="en-US"/>
          </a:p>
        </p:txBody>
      </p:sp>
    </p:spTree>
    <p:extLst>
      <p:ext uri="{BB962C8B-B14F-4D97-AF65-F5344CB8AC3E}">
        <p14:creationId xmlns:p14="http://schemas.microsoft.com/office/powerpoint/2010/main" val="244732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7053C7-23F7-4BC1-9974-284DA923DC6F}" type="slidenum">
              <a:rPr lang="en-US"/>
              <a:pPr>
                <a:defRPr/>
              </a:pPr>
              <a:t>‹#›</a:t>
            </a:fld>
            <a:endParaRPr lang="en-US"/>
          </a:p>
        </p:txBody>
      </p:sp>
    </p:spTree>
    <p:extLst>
      <p:ext uri="{BB962C8B-B14F-4D97-AF65-F5344CB8AC3E}">
        <p14:creationId xmlns:p14="http://schemas.microsoft.com/office/powerpoint/2010/main" val="336740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457200"/>
            <a:ext cx="15621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457200"/>
            <a:ext cx="45339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428DA1-D0FF-40BC-B12B-598F0D8AD86D}" type="slidenum">
              <a:rPr lang="en-US"/>
              <a:pPr>
                <a:defRPr/>
              </a:pPr>
              <a:t>‹#›</a:t>
            </a:fld>
            <a:endParaRPr lang="en-US"/>
          </a:p>
        </p:txBody>
      </p:sp>
    </p:spTree>
    <p:extLst>
      <p:ext uri="{BB962C8B-B14F-4D97-AF65-F5344CB8AC3E}">
        <p14:creationId xmlns:p14="http://schemas.microsoft.com/office/powerpoint/2010/main" val="21199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144 w 1000"/>
                <a:gd name="T1" fmla="*/ 913 h 1000"/>
                <a:gd name="T2" fmla="*/ 0 w 1000"/>
                <a:gd name="T3" fmla="*/ 913 h 1000"/>
                <a:gd name="T4" fmla="*/ 0 w 1000"/>
                <a:gd name="T5" fmla="*/ 0 h 1000"/>
                <a:gd name="T6" fmla="*/ 144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11"/>
            <p:cNvSpPr>
              <a:spLocks noChangeArrowheads="1"/>
            </p:cNvSpPr>
            <p:nvPr/>
          </p:nvSpPr>
          <p:spPr bwMode="auto">
            <a:xfrm>
              <a:off x="4944" y="762"/>
              <a:ext cx="165" cy="864"/>
            </a:xfrm>
            <a:custGeom>
              <a:avLst/>
              <a:gdLst>
                <a:gd name="T0" fmla="*/ 0 w 1000"/>
                <a:gd name="T1" fmla="*/ 0 h 1000"/>
                <a:gd name="T2" fmla="*/ 165 w 1000"/>
                <a:gd name="T3" fmla="*/ 0 h 1000"/>
                <a:gd name="T4" fmla="*/ 165 w 1000"/>
                <a:gd name="T5" fmla="*/ 864 h 1000"/>
                <a:gd name="T6" fmla="*/ 0 w 1000"/>
                <a:gd name="T7" fmla="*/ 864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53250"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53260"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A5E5A4A3-ED61-49ED-BF38-D0E178051BE9}" type="slidenum">
              <a:rPr lang="en-US"/>
              <a:pPr>
                <a:defRPr/>
              </a:pPr>
              <a:t>‹#›</a:t>
            </a:fld>
            <a:endParaRPr lang="en-US"/>
          </a:p>
        </p:txBody>
      </p:sp>
    </p:spTree>
    <p:extLst>
      <p:ext uri="{BB962C8B-B14F-4D97-AF65-F5344CB8AC3E}">
        <p14:creationId xmlns:p14="http://schemas.microsoft.com/office/powerpoint/2010/main" val="312409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567B6BA-DCD6-45CD-830E-194073BA7B2B}" type="slidenum">
              <a:rPr lang="en-US"/>
              <a:pPr>
                <a:defRPr/>
              </a:pPr>
              <a:t>‹#›</a:t>
            </a:fld>
            <a:endParaRPr lang="en-US"/>
          </a:p>
        </p:txBody>
      </p:sp>
    </p:spTree>
    <p:extLst>
      <p:ext uri="{BB962C8B-B14F-4D97-AF65-F5344CB8AC3E}">
        <p14:creationId xmlns:p14="http://schemas.microsoft.com/office/powerpoint/2010/main" val="415912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D0D4531-AE64-4976-A794-DBF3A2EE932F}" type="slidenum">
              <a:rPr lang="en-US"/>
              <a:pPr>
                <a:defRPr/>
              </a:pPr>
              <a:t>‹#›</a:t>
            </a:fld>
            <a:endParaRPr lang="en-US"/>
          </a:p>
        </p:txBody>
      </p:sp>
    </p:spTree>
    <p:extLst>
      <p:ext uri="{BB962C8B-B14F-4D97-AF65-F5344CB8AC3E}">
        <p14:creationId xmlns:p14="http://schemas.microsoft.com/office/powerpoint/2010/main" val="4165522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C268DD3-E5CE-42B9-830A-BE6143FE37C6}" type="slidenum">
              <a:rPr lang="en-US"/>
              <a:pPr>
                <a:defRPr/>
              </a:pPr>
              <a:t>‹#›</a:t>
            </a:fld>
            <a:endParaRPr lang="en-US"/>
          </a:p>
        </p:txBody>
      </p:sp>
    </p:spTree>
    <p:extLst>
      <p:ext uri="{BB962C8B-B14F-4D97-AF65-F5344CB8AC3E}">
        <p14:creationId xmlns:p14="http://schemas.microsoft.com/office/powerpoint/2010/main" val="406393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7E846713-9F25-43E7-AF2E-9D0A04BDEDBF}" type="slidenum">
              <a:rPr lang="en-US"/>
              <a:pPr>
                <a:defRPr/>
              </a:pPr>
              <a:t>‹#›</a:t>
            </a:fld>
            <a:endParaRPr lang="en-US"/>
          </a:p>
        </p:txBody>
      </p:sp>
    </p:spTree>
    <p:extLst>
      <p:ext uri="{BB962C8B-B14F-4D97-AF65-F5344CB8AC3E}">
        <p14:creationId xmlns:p14="http://schemas.microsoft.com/office/powerpoint/2010/main" val="3744588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8572AF56-28EE-4AD9-B54E-F8C8E266A30D}" type="slidenum">
              <a:rPr lang="en-US"/>
              <a:pPr>
                <a:defRPr/>
              </a:pPr>
              <a:t>‹#›</a:t>
            </a:fld>
            <a:endParaRPr lang="en-US"/>
          </a:p>
        </p:txBody>
      </p:sp>
    </p:spTree>
    <p:extLst>
      <p:ext uri="{BB962C8B-B14F-4D97-AF65-F5344CB8AC3E}">
        <p14:creationId xmlns:p14="http://schemas.microsoft.com/office/powerpoint/2010/main" val="248887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1D3738F-50EA-4E9F-B780-237587298599}" type="slidenum">
              <a:rPr lang="en-US"/>
              <a:pPr>
                <a:defRPr/>
              </a:pPr>
              <a:t>‹#›</a:t>
            </a:fld>
            <a:endParaRPr lang="en-US"/>
          </a:p>
        </p:txBody>
      </p:sp>
    </p:spTree>
    <p:extLst>
      <p:ext uri="{BB962C8B-B14F-4D97-AF65-F5344CB8AC3E}">
        <p14:creationId xmlns:p14="http://schemas.microsoft.com/office/powerpoint/2010/main" val="4238550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3EDFF73-2D2D-4415-AC92-09E3712BAD6A}" type="slidenum">
              <a:rPr lang="en-US"/>
              <a:pPr>
                <a:defRPr/>
              </a:pPr>
              <a:t>‹#›</a:t>
            </a:fld>
            <a:endParaRPr lang="en-US"/>
          </a:p>
        </p:txBody>
      </p:sp>
    </p:spTree>
    <p:extLst>
      <p:ext uri="{BB962C8B-B14F-4D97-AF65-F5344CB8AC3E}">
        <p14:creationId xmlns:p14="http://schemas.microsoft.com/office/powerpoint/2010/main" val="177828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9C1A7B-F453-42BE-B8A1-F1ECC01E577A}" type="slidenum">
              <a:rPr lang="en-US"/>
              <a:pPr>
                <a:defRPr/>
              </a:pPr>
              <a:t>‹#›</a:t>
            </a:fld>
            <a:endParaRPr lang="en-US"/>
          </a:p>
        </p:txBody>
      </p:sp>
    </p:spTree>
    <p:extLst>
      <p:ext uri="{BB962C8B-B14F-4D97-AF65-F5344CB8AC3E}">
        <p14:creationId xmlns:p14="http://schemas.microsoft.com/office/powerpoint/2010/main" val="1646898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FCC644D-2BA2-4472-9F70-92BEF45D715D}" type="slidenum">
              <a:rPr lang="en-US"/>
              <a:pPr>
                <a:defRPr/>
              </a:pPr>
              <a:t>‹#›</a:t>
            </a:fld>
            <a:endParaRPr lang="en-US"/>
          </a:p>
        </p:txBody>
      </p:sp>
    </p:spTree>
    <p:extLst>
      <p:ext uri="{BB962C8B-B14F-4D97-AF65-F5344CB8AC3E}">
        <p14:creationId xmlns:p14="http://schemas.microsoft.com/office/powerpoint/2010/main" val="1546386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BFF9890-995C-4CA7-936C-45DC688B3CE1}" type="slidenum">
              <a:rPr lang="en-US"/>
              <a:pPr>
                <a:defRPr/>
              </a:pPr>
              <a:t>‹#›</a:t>
            </a:fld>
            <a:endParaRPr lang="en-US"/>
          </a:p>
        </p:txBody>
      </p:sp>
    </p:spTree>
    <p:extLst>
      <p:ext uri="{BB962C8B-B14F-4D97-AF65-F5344CB8AC3E}">
        <p14:creationId xmlns:p14="http://schemas.microsoft.com/office/powerpoint/2010/main" val="98158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21EA90A-D31F-4B9D-9B6A-F42B0E357A5F}" type="slidenum">
              <a:rPr lang="en-US"/>
              <a:pPr>
                <a:defRPr/>
              </a:pPr>
              <a:t>‹#›</a:t>
            </a:fld>
            <a:endParaRPr lang="en-US"/>
          </a:p>
        </p:txBody>
      </p:sp>
    </p:spTree>
    <p:extLst>
      <p:ext uri="{BB962C8B-B14F-4D97-AF65-F5344CB8AC3E}">
        <p14:creationId xmlns:p14="http://schemas.microsoft.com/office/powerpoint/2010/main" val="325323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Chart Placeholder 2"/>
          <p:cNvSpPr>
            <a:spLocks noGrp="1"/>
          </p:cNvSpPr>
          <p:nvPr>
            <p:ph type="chart" idx="1"/>
          </p:nvPr>
        </p:nvSpPr>
        <p:spPr>
          <a:xfrm>
            <a:off x="949325" y="1981200"/>
            <a:ext cx="7661275" cy="41148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F92AD83-E93A-4470-9042-4327EA8F80D6}" type="slidenum">
              <a:rPr lang="en-US"/>
              <a:pPr>
                <a:defRPr/>
              </a:pPr>
              <a:t>‹#›</a:t>
            </a:fld>
            <a:endParaRPr lang="en-US"/>
          </a:p>
        </p:txBody>
      </p:sp>
    </p:spTree>
    <p:extLst>
      <p:ext uri="{BB962C8B-B14F-4D97-AF65-F5344CB8AC3E}">
        <p14:creationId xmlns:p14="http://schemas.microsoft.com/office/powerpoint/2010/main" val="170809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EE8F9B-CCB8-4E40-B227-C6EDA02D59A1}" type="slidenum">
              <a:rPr lang="en-US"/>
              <a:pPr>
                <a:defRPr/>
              </a:pPr>
              <a:t>‹#›</a:t>
            </a:fld>
            <a:endParaRPr lang="en-US"/>
          </a:p>
        </p:txBody>
      </p:sp>
    </p:spTree>
    <p:extLst>
      <p:ext uri="{BB962C8B-B14F-4D97-AF65-F5344CB8AC3E}">
        <p14:creationId xmlns:p14="http://schemas.microsoft.com/office/powerpoint/2010/main" val="249297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048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048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F3EDD2-2920-41EC-BA02-1A2FFF2D78A5}" type="slidenum">
              <a:rPr lang="en-US"/>
              <a:pPr>
                <a:defRPr/>
              </a:pPr>
              <a:t>‹#›</a:t>
            </a:fld>
            <a:endParaRPr lang="en-US"/>
          </a:p>
        </p:txBody>
      </p:sp>
    </p:spTree>
    <p:extLst>
      <p:ext uri="{BB962C8B-B14F-4D97-AF65-F5344CB8AC3E}">
        <p14:creationId xmlns:p14="http://schemas.microsoft.com/office/powerpoint/2010/main" val="387934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5C2762-50C9-44F9-8451-7475D6A461AE}" type="slidenum">
              <a:rPr lang="en-US"/>
              <a:pPr>
                <a:defRPr/>
              </a:pPr>
              <a:t>‹#›</a:t>
            </a:fld>
            <a:endParaRPr lang="en-US"/>
          </a:p>
        </p:txBody>
      </p:sp>
    </p:spTree>
    <p:extLst>
      <p:ext uri="{BB962C8B-B14F-4D97-AF65-F5344CB8AC3E}">
        <p14:creationId xmlns:p14="http://schemas.microsoft.com/office/powerpoint/2010/main" val="287472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6C554D-4EA2-4CBC-9EA1-7B08D636BD80}" type="slidenum">
              <a:rPr lang="en-US"/>
              <a:pPr>
                <a:defRPr/>
              </a:pPr>
              <a:t>‹#›</a:t>
            </a:fld>
            <a:endParaRPr lang="en-US"/>
          </a:p>
        </p:txBody>
      </p:sp>
    </p:spTree>
    <p:extLst>
      <p:ext uri="{BB962C8B-B14F-4D97-AF65-F5344CB8AC3E}">
        <p14:creationId xmlns:p14="http://schemas.microsoft.com/office/powerpoint/2010/main" val="65278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2EDC2A-B92F-4A5E-A389-4D8965DE5416}" type="slidenum">
              <a:rPr lang="en-US"/>
              <a:pPr>
                <a:defRPr/>
              </a:pPr>
              <a:t>‹#›</a:t>
            </a:fld>
            <a:endParaRPr lang="en-US"/>
          </a:p>
        </p:txBody>
      </p:sp>
    </p:spTree>
    <p:extLst>
      <p:ext uri="{BB962C8B-B14F-4D97-AF65-F5344CB8AC3E}">
        <p14:creationId xmlns:p14="http://schemas.microsoft.com/office/powerpoint/2010/main" val="49425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FC19AC-635D-4553-948C-1C60A3EF4894}" type="slidenum">
              <a:rPr lang="en-US"/>
              <a:pPr>
                <a:defRPr/>
              </a:pPr>
              <a:t>‹#›</a:t>
            </a:fld>
            <a:endParaRPr lang="en-US"/>
          </a:p>
        </p:txBody>
      </p:sp>
    </p:spTree>
    <p:extLst>
      <p:ext uri="{BB962C8B-B14F-4D97-AF65-F5344CB8AC3E}">
        <p14:creationId xmlns:p14="http://schemas.microsoft.com/office/powerpoint/2010/main" val="113832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0483C-42AC-4DCF-B2AA-A398C19C9CF1}" type="slidenum">
              <a:rPr lang="en-US"/>
              <a:pPr>
                <a:defRPr/>
              </a:pPr>
              <a:t>‹#›</a:t>
            </a:fld>
            <a:endParaRPr lang="en-US"/>
          </a:p>
        </p:txBody>
      </p:sp>
    </p:spTree>
    <p:extLst>
      <p:ext uri="{BB962C8B-B14F-4D97-AF65-F5344CB8AC3E}">
        <p14:creationId xmlns:p14="http://schemas.microsoft.com/office/powerpoint/2010/main" val="21170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457200"/>
            <a:ext cx="6248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47800" y="1752600"/>
            <a:ext cx="6248400" cy="437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4478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096000" y="6245225"/>
            <a:ext cx="162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62FAB4D3-E857-4422-BB80-C1E344E8A6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rebuchet MS" pitchFamily="34" charset="0"/>
        </a:defRPr>
      </a:lvl2pPr>
      <a:lvl3pPr algn="ctr" rtl="0" eaLnBrk="0" fontAlgn="base" hangingPunct="0">
        <a:spcBef>
          <a:spcPct val="0"/>
        </a:spcBef>
        <a:spcAft>
          <a:spcPct val="0"/>
        </a:spcAft>
        <a:defRPr sz="4000">
          <a:solidFill>
            <a:schemeClr val="tx2"/>
          </a:solidFill>
          <a:latin typeface="Trebuchet MS" pitchFamily="34" charset="0"/>
        </a:defRPr>
      </a:lvl3pPr>
      <a:lvl4pPr algn="ctr" rtl="0" eaLnBrk="0" fontAlgn="base" hangingPunct="0">
        <a:spcBef>
          <a:spcPct val="0"/>
        </a:spcBef>
        <a:spcAft>
          <a:spcPct val="0"/>
        </a:spcAft>
        <a:defRPr sz="4000">
          <a:solidFill>
            <a:schemeClr val="tx2"/>
          </a:solidFill>
          <a:latin typeface="Trebuchet MS" pitchFamily="34" charset="0"/>
        </a:defRPr>
      </a:lvl4pPr>
      <a:lvl5pPr algn="ctr" rtl="0" eaLnBrk="0" fontAlgn="base" hangingPunct="0">
        <a:spcBef>
          <a:spcPct val="0"/>
        </a:spcBef>
        <a:spcAft>
          <a:spcPct val="0"/>
        </a:spcAft>
        <a:defRPr sz="4000">
          <a:solidFill>
            <a:schemeClr val="tx2"/>
          </a:solidFill>
          <a:latin typeface="Trebuchet MS" pitchFamily="34" charset="0"/>
        </a:defRPr>
      </a:lvl5pPr>
      <a:lvl6pPr marL="457200" algn="ctr" rtl="0" fontAlgn="base">
        <a:spcBef>
          <a:spcPct val="0"/>
        </a:spcBef>
        <a:spcAft>
          <a:spcPct val="0"/>
        </a:spcAft>
        <a:defRPr sz="4000">
          <a:solidFill>
            <a:schemeClr val="tx2"/>
          </a:solidFill>
          <a:latin typeface="Trebuchet MS" pitchFamily="34" charset="0"/>
        </a:defRPr>
      </a:lvl6pPr>
      <a:lvl7pPr marL="914400" algn="ctr" rtl="0" fontAlgn="base">
        <a:spcBef>
          <a:spcPct val="0"/>
        </a:spcBef>
        <a:spcAft>
          <a:spcPct val="0"/>
        </a:spcAft>
        <a:defRPr sz="4000">
          <a:solidFill>
            <a:schemeClr val="tx2"/>
          </a:solidFill>
          <a:latin typeface="Trebuchet MS" pitchFamily="34" charset="0"/>
        </a:defRPr>
      </a:lvl7pPr>
      <a:lvl8pPr marL="1371600" algn="ctr" rtl="0" fontAlgn="base">
        <a:spcBef>
          <a:spcPct val="0"/>
        </a:spcBef>
        <a:spcAft>
          <a:spcPct val="0"/>
        </a:spcAft>
        <a:defRPr sz="4000">
          <a:solidFill>
            <a:schemeClr val="tx2"/>
          </a:solidFill>
          <a:latin typeface="Trebuchet MS" pitchFamily="34" charset="0"/>
        </a:defRPr>
      </a:lvl8pPr>
      <a:lvl9pPr marL="1828800" algn="ctr" rtl="0" fontAlgn="base">
        <a:spcBef>
          <a:spcPct val="0"/>
        </a:spcBef>
        <a:spcAft>
          <a:spcPct val="0"/>
        </a:spcAft>
        <a:defRPr sz="40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205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2052"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30"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52231"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52232"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2C7DE635-CB13-46AE-A4B1-D5663E1E20D5}" type="slidenum">
              <a:rPr lang="en-US"/>
              <a:pPr>
                <a:defRPr/>
              </a:pPr>
              <a:t>‹#›</a:t>
            </a:fld>
            <a:endParaRPr lang="en-US"/>
          </a:p>
        </p:txBody>
      </p:sp>
      <p:sp>
        <p:nvSpPr>
          <p:cNvPr id="2057" name="Freeform 9"/>
          <p:cNvSpPr>
            <a:spLocks noChangeArrowheads="1"/>
          </p:cNvSpPr>
          <p:nvPr/>
        </p:nvSpPr>
        <p:spPr bwMode="auto">
          <a:xfrm>
            <a:off x="838200" y="561975"/>
            <a:ext cx="152400" cy="1066800"/>
          </a:xfrm>
          <a:custGeom>
            <a:avLst/>
            <a:gdLst>
              <a:gd name="T0" fmla="*/ 152400 w 1000"/>
              <a:gd name="T1" fmla="*/ 1066800 h 1000"/>
              <a:gd name="T2" fmla="*/ 0 w 1000"/>
              <a:gd name="T3" fmla="*/ 1066800 h 1000"/>
              <a:gd name="T4" fmla="*/ 0 w 1000"/>
              <a:gd name="T5" fmla="*/ 0 h 1000"/>
              <a:gd name="T6" fmla="*/ 1524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58" name="Freeform 10"/>
          <p:cNvSpPr>
            <a:spLocks noChangeArrowheads="1"/>
          </p:cNvSpPr>
          <p:nvPr/>
        </p:nvSpPr>
        <p:spPr bwMode="auto">
          <a:xfrm>
            <a:off x="8262938" y="269875"/>
            <a:ext cx="152400" cy="1073150"/>
          </a:xfrm>
          <a:custGeom>
            <a:avLst/>
            <a:gdLst>
              <a:gd name="T0" fmla="*/ 0 w 1000"/>
              <a:gd name="T1" fmla="*/ 0 h 1000"/>
              <a:gd name="T2" fmla="*/ 152400 w 1000"/>
              <a:gd name="T3" fmla="*/ 0 h 1000"/>
              <a:gd name="T4" fmla="*/ 152400 w 1000"/>
              <a:gd name="T5" fmla="*/ 1073150 h 1000"/>
              <a:gd name="T6" fmla="*/ 0 w 1000"/>
              <a:gd name="T7" fmla="*/ 107315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57"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43200" y="990600"/>
            <a:ext cx="5105400" cy="2133600"/>
          </a:xfrm>
        </p:spPr>
        <p:txBody>
          <a:bodyPr/>
          <a:lstStyle/>
          <a:p>
            <a:pPr eaLnBrk="1" hangingPunct="1"/>
            <a:r>
              <a:rPr lang="en-US" sz="3600"/>
              <a:t>Chapter 1: The nature of real estate (RE) and RE markets</a:t>
            </a:r>
          </a:p>
        </p:txBody>
      </p:sp>
      <p:sp>
        <p:nvSpPr>
          <p:cNvPr id="5123" name="Rectangle 3"/>
          <p:cNvSpPr>
            <a:spLocks noGrp="1" noChangeArrowheads="1"/>
          </p:cNvSpPr>
          <p:nvPr>
            <p:ph type="subTitle" idx="1"/>
          </p:nvPr>
        </p:nvSpPr>
        <p:spPr>
          <a:xfrm>
            <a:off x="2286000" y="3581400"/>
            <a:ext cx="6400800" cy="1905000"/>
          </a:xfrm>
        </p:spPr>
        <p:txBody>
          <a:bodyPr/>
          <a:lstStyle/>
          <a:p>
            <a:pPr eaLnBrk="1" hangingPunct="1">
              <a:lnSpc>
                <a:spcPct val="90000"/>
              </a:lnSpc>
            </a:pPr>
            <a:r>
              <a:rPr lang="en-US" sz="2400" i="1"/>
              <a:t>Real Estate Principles: A Value Approach</a:t>
            </a:r>
          </a:p>
          <a:p>
            <a:pPr eaLnBrk="1" hangingPunct="1">
              <a:lnSpc>
                <a:spcPct val="90000"/>
              </a:lnSpc>
            </a:pPr>
            <a:r>
              <a:rPr lang="en-US" sz="2400"/>
              <a:t>Ling and Archer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464C-9E78-B04C-B770-5FB367F103E4}"/>
              </a:ext>
            </a:extLst>
          </p:cNvPr>
          <p:cNvSpPr>
            <a:spLocks noGrp="1"/>
          </p:cNvSpPr>
          <p:nvPr>
            <p:ph type="title"/>
          </p:nvPr>
        </p:nvSpPr>
        <p:spPr>
          <a:xfrm>
            <a:off x="931863" y="381000"/>
            <a:ext cx="7158037" cy="1128713"/>
          </a:xfrm>
        </p:spPr>
        <p:txBody>
          <a:bodyPr/>
          <a:lstStyle/>
          <a:p>
            <a:br>
              <a:rPr lang="en-US" sz="2800" i="1" dirty="0"/>
            </a:br>
            <a:br>
              <a:rPr lang="en-US" sz="2800" i="1" dirty="0"/>
            </a:br>
            <a:r>
              <a:rPr lang="en-US" sz="3200" i="1" dirty="0"/>
              <a:t>Xi Jinping Doesn’t Know What to Do After Popping a Real-Estate Bubble</a:t>
            </a:r>
            <a:endParaRPr lang="en-US" sz="3200" dirty="0"/>
          </a:p>
        </p:txBody>
      </p:sp>
      <p:sp>
        <p:nvSpPr>
          <p:cNvPr id="3" name="Content Placeholder 2">
            <a:extLst>
              <a:ext uri="{FF2B5EF4-FFF2-40B4-BE49-F238E27FC236}">
                <a16:creationId xmlns:a16="http://schemas.microsoft.com/office/drawing/2014/main" id="{0A26A3AE-5F8D-024E-A297-655190A2CF2C}"/>
              </a:ext>
            </a:extLst>
          </p:cNvPr>
          <p:cNvSpPr>
            <a:spLocks noGrp="1"/>
          </p:cNvSpPr>
          <p:nvPr>
            <p:ph idx="1"/>
          </p:nvPr>
        </p:nvSpPr>
        <p:spPr>
          <a:xfrm>
            <a:off x="949325" y="1828800"/>
            <a:ext cx="7661275" cy="4267200"/>
          </a:xfrm>
        </p:spPr>
        <p:txBody>
          <a:bodyPr/>
          <a:lstStyle/>
          <a:p>
            <a:r>
              <a:rPr lang="en-US" sz="2200" dirty="0"/>
              <a:t>China’s economy has reached a perilous phase. Data for November, released this week, show investment and consumption slowing. New home prices are gliding downward, and property investment is letting up.</a:t>
            </a:r>
          </a:p>
          <a:p>
            <a:r>
              <a:rPr lang="en-US" sz="2200" dirty="0"/>
              <a:t>The economy is feeling the aftershocks of Mr. Xi’s biggest economic project of the past year, a controlled implosion of China’s outsize property market. The loudest kaboom has come from Evergrande Group, a property developer indebted to the tune of around $300 billion that finally defaulted on a bond payment earlier this month.</a:t>
            </a:r>
          </a:p>
          <a:p>
            <a:r>
              <a:rPr lang="en-US" sz="2000" dirty="0"/>
              <a:t>Source: WSJ, 11/2021.</a:t>
            </a:r>
          </a:p>
        </p:txBody>
      </p:sp>
    </p:spTree>
    <p:extLst>
      <p:ext uri="{BB962C8B-B14F-4D97-AF65-F5344CB8AC3E}">
        <p14:creationId xmlns:p14="http://schemas.microsoft.com/office/powerpoint/2010/main" val="327922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Land use</a:t>
            </a:r>
          </a:p>
        </p:txBody>
      </p:sp>
      <p:sp>
        <p:nvSpPr>
          <p:cNvPr id="16387" name="Rectangle 3"/>
          <p:cNvSpPr>
            <a:spLocks noGrp="1" noChangeArrowheads="1"/>
          </p:cNvSpPr>
          <p:nvPr>
            <p:ph type="body" idx="1"/>
          </p:nvPr>
        </p:nvSpPr>
        <p:spPr/>
        <p:txBody>
          <a:bodyPr/>
          <a:lstStyle/>
          <a:p>
            <a:pPr eaLnBrk="1" hangingPunct="1"/>
            <a:r>
              <a:rPr lang="en-US" sz="2800"/>
              <a:t>Developed land consists of residential, industrial, commercial, and institutional land uses (e.g., sanitary landfills).  </a:t>
            </a:r>
          </a:p>
          <a:p>
            <a:pPr eaLnBrk="1" hangingPunct="1"/>
            <a:r>
              <a:rPr lang="en-US" sz="2800"/>
              <a:t>Developed land represents about 6% (this share is growing over time) of the land in the U.S.  </a:t>
            </a:r>
          </a:p>
          <a:p>
            <a:pPr eaLnBrk="1" hangingPunct="1"/>
            <a:r>
              <a:rPr lang="en-US" sz="2800"/>
              <a:t>A typical single-family residential lot is about 0.2-0.8 acre.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Narrow lot: &lt; 0.2 acre now</a:t>
            </a:r>
          </a:p>
        </p:txBody>
      </p:sp>
      <p:pic>
        <p:nvPicPr>
          <p:cNvPr id="3" name="Content Placeholder 2">
            <a:extLst>
              <a:ext uri="{FF2B5EF4-FFF2-40B4-BE49-F238E27FC236}">
                <a16:creationId xmlns:a16="http://schemas.microsoft.com/office/drawing/2014/main" id="{5E6EDA9F-C93B-0742-B8F8-4CACDFC65C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752600"/>
            <a:ext cx="7239000" cy="4876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602537" cy="1198562"/>
          </a:xfrm>
        </p:spPr>
        <p:txBody>
          <a:bodyPr/>
          <a:lstStyle/>
          <a:p>
            <a:r>
              <a:rPr lang="en-US" sz="3400" dirty="0"/>
              <a:t>RE’s impacts on economy and society</a:t>
            </a:r>
          </a:p>
        </p:txBody>
      </p:sp>
      <p:sp>
        <p:nvSpPr>
          <p:cNvPr id="3" name="Content Placeholder 2"/>
          <p:cNvSpPr>
            <a:spLocks noGrp="1"/>
          </p:cNvSpPr>
          <p:nvPr>
            <p:ph idx="1"/>
          </p:nvPr>
        </p:nvSpPr>
        <p:spPr/>
        <p:txBody>
          <a:bodyPr/>
          <a:lstStyle/>
          <a:p>
            <a:r>
              <a:rPr lang="en-US" sz="2400" dirty="0"/>
              <a:t>“Nearly 40 percent of (Japanese) singles in their 20s and 30s do not want a </a:t>
            </a:r>
            <a:r>
              <a:rPr lang="en-US" sz="2400" b="1" dirty="0"/>
              <a:t>romantic </a:t>
            </a:r>
            <a:r>
              <a:rPr lang="en-US" sz="2400" dirty="0"/>
              <a:t>partner, with many calling relationships “bothersome,” according to a government survey released (in 2015).”</a:t>
            </a:r>
          </a:p>
          <a:p>
            <a:r>
              <a:rPr lang="en-US" sz="2400" dirty="0"/>
              <a:t>“They simply can't afford it. Wages have stagnated since the 1990s, while </a:t>
            </a:r>
            <a:r>
              <a:rPr lang="en-US" sz="2400" b="1" dirty="0"/>
              <a:t>housing prices </a:t>
            </a:r>
            <a:r>
              <a:rPr lang="en-US" sz="2400" dirty="0"/>
              <a:t>have shot up. A young Japanese man has good reason to believe that his standard of living would drop immensely if he had to house and support a wife and children.”</a:t>
            </a:r>
          </a:p>
          <a:p>
            <a:r>
              <a:rPr lang="en-US" sz="2400" b="1" dirty="0"/>
              <a:t>Fertility</a:t>
            </a:r>
            <a:r>
              <a:rPr lang="en-US" sz="2400" dirty="0"/>
              <a:t> rate in Japan: 1.3 births per woman.</a:t>
            </a:r>
          </a:p>
          <a:p>
            <a:r>
              <a:rPr lang="en-US" sz="2400" dirty="0"/>
              <a:t>Source: </a:t>
            </a:r>
            <a:r>
              <a:rPr lang="en-US" sz="2400" i="1" dirty="0"/>
              <a:t>The Week</a:t>
            </a:r>
            <a:r>
              <a:rPr lang="en-US" sz="2400" dirty="0"/>
              <a:t>, </a:t>
            </a:r>
            <a:r>
              <a:rPr lang="en-US" sz="2400" i="1" dirty="0"/>
              <a:t>The Japan Times</a:t>
            </a:r>
          </a:p>
        </p:txBody>
      </p:sp>
    </p:spTree>
    <p:extLst>
      <p:ext uri="{BB962C8B-B14F-4D97-AF65-F5344CB8AC3E}">
        <p14:creationId xmlns:p14="http://schemas.microsoft.com/office/powerpoint/2010/main" val="14493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489C-93C0-6E44-95A5-027CC3E976AE}"/>
              </a:ext>
            </a:extLst>
          </p:cNvPr>
          <p:cNvSpPr>
            <a:spLocks noGrp="1"/>
          </p:cNvSpPr>
          <p:nvPr>
            <p:ph type="title"/>
          </p:nvPr>
        </p:nvSpPr>
        <p:spPr/>
        <p:txBody>
          <a:bodyPr/>
          <a:lstStyle/>
          <a:p>
            <a:r>
              <a:rPr lang="en-US" dirty="0"/>
              <a:t>Also in the U.S.</a:t>
            </a:r>
          </a:p>
        </p:txBody>
      </p:sp>
      <p:sp>
        <p:nvSpPr>
          <p:cNvPr id="3" name="Content Placeholder 2">
            <a:extLst>
              <a:ext uri="{FF2B5EF4-FFF2-40B4-BE49-F238E27FC236}">
                <a16:creationId xmlns:a16="http://schemas.microsoft.com/office/drawing/2014/main" id="{D7BE9DEB-EAB9-F543-808A-2D4F8CE2F179}"/>
              </a:ext>
            </a:extLst>
          </p:cNvPr>
          <p:cNvSpPr>
            <a:spLocks noGrp="1"/>
          </p:cNvSpPr>
          <p:nvPr>
            <p:ph idx="1"/>
          </p:nvPr>
        </p:nvSpPr>
        <p:spPr/>
        <p:txBody>
          <a:bodyPr/>
          <a:lstStyle/>
          <a:p>
            <a:r>
              <a:rPr lang="en-US" sz="2400" dirty="0"/>
              <a:t>A recent decline in fertility was sharpest in (U.S.) counties where home values rose the most.</a:t>
            </a:r>
          </a:p>
          <a:p>
            <a:r>
              <a:rPr lang="en-US" sz="2400" dirty="0"/>
              <a:t>An extra 10 percentage-point rise in home values was associated with an extra 1.5 percentage-point drop in birth rates for 25- to 29-year-old women.</a:t>
            </a:r>
          </a:p>
          <a:p>
            <a:r>
              <a:rPr lang="en-US" sz="2400" dirty="0"/>
              <a:t>Source: Zillow Research</a:t>
            </a:r>
          </a:p>
        </p:txBody>
      </p:sp>
    </p:spTree>
    <p:extLst>
      <p:ext uri="{BB962C8B-B14F-4D97-AF65-F5344CB8AC3E}">
        <p14:creationId xmlns:p14="http://schemas.microsoft.com/office/powerpoint/2010/main" val="300550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2DDF-87D9-7E43-BA0A-7C67709D6B7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FECDA00-099E-3346-99A4-A0CA4A1236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265" t="16667" r="19798" b="16667"/>
          <a:stretch/>
        </p:blipFill>
        <p:spPr>
          <a:xfrm>
            <a:off x="609600" y="228601"/>
            <a:ext cx="8153400" cy="6400800"/>
          </a:xfrm>
        </p:spPr>
      </p:pic>
    </p:spTree>
    <p:extLst>
      <p:ext uri="{BB962C8B-B14F-4D97-AF65-F5344CB8AC3E}">
        <p14:creationId xmlns:p14="http://schemas.microsoft.com/office/powerpoint/2010/main" val="213380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DFB5-B99D-9646-AF7D-EDE0E155F682}"/>
              </a:ext>
            </a:extLst>
          </p:cNvPr>
          <p:cNvSpPr>
            <a:spLocks noGrp="1"/>
          </p:cNvSpPr>
          <p:nvPr>
            <p:ph type="title"/>
          </p:nvPr>
        </p:nvSpPr>
        <p:spPr/>
        <p:txBody>
          <a:bodyPr/>
          <a:lstStyle/>
          <a:p>
            <a:r>
              <a:rPr lang="en-US" sz="2800" b="1" dirty="0"/>
              <a:t>China's Birth Rate Plunges As The Housing Bubble Shatters The Dreams Of Young People</a:t>
            </a:r>
            <a:endParaRPr lang="en-US" sz="2800" dirty="0"/>
          </a:p>
        </p:txBody>
      </p:sp>
      <p:sp>
        <p:nvSpPr>
          <p:cNvPr id="3" name="Content Placeholder 2">
            <a:extLst>
              <a:ext uri="{FF2B5EF4-FFF2-40B4-BE49-F238E27FC236}">
                <a16:creationId xmlns:a16="http://schemas.microsoft.com/office/drawing/2014/main" id="{DB7A125B-784B-F241-B4AB-CC9D58911E90}"/>
              </a:ext>
            </a:extLst>
          </p:cNvPr>
          <p:cNvSpPr>
            <a:spLocks noGrp="1"/>
          </p:cNvSpPr>
          <p:nvPr>
            <p:ph idx="1"/>
          </p:nvPr>
        </p:nvSpPr>
        <p:spPr/>
        <p:txBody>
          <a:bodyPr/>
          <a:lstStyle/>
          <a:p>
            <a:r>
              <a:rPr lang="en-US" sz="2200" dirty="0"/>
              <a:t>China's birth rate is plunging, as soaring home prices shatter the dreams of young people of buying a home and raising a family.</a:t>
            </a:r>
          </a:p>
          <a:p>
            <a:r>
              <a:rPr lang="en-US" sz="2200" dirty="0"/>
              <a:t>China has a severe birth rate problem. In 2020, the country's rate stood at 8.52 per 1,000 people, down from 10.41 in 2019</a:t>
            </a:r>
          </a:p>
          <a:p>
            <a:r>
              <a:rPr lang="en-US" sz="2200" dirty="0"/>
              <a:t>The continuing drop in China's birth rate may be a big surprise to China observers, as it comes five years after its leadership relaxed the old one-child policy, allowing families to have more children.</a:t>
            </a:r>
          </a:p>
          <a:p>
            <a:r>
              <a:rPr lang="en-US" sz="2200" dirty="0"/>
              <a:t>Apparently, the policy isn't working, and there's a good reason for it: The property bubble.</a:t>
            </a:r>
          </a:p>
          <a:p>
            <a:r>
              <a:rPr lang="en-US" sz="2000" dirty="0"/>
              <a:t>Source: IBT, 11/2021</a:t>
            </a:r>
          </a:p>
          <a:p>
            <a:endParaRPr lang="en-US" sz="2400" dirty="0"/>
          </a:p>
          <a:p>
            <a:endParaRPr lang="en-US" dirty="0"/>
          </a:p>
        </p:txBody>
      </p:sp>
    </p:spTree>
    <p:extLst>
      <p:ext uri="{BB962C8B-B14F-4D97-AF65-F5344CB8AC3E}">
        <p14:creationId xmlns:p14="http://schemas.microsoft.com/office/powerpoint/2010/main" val="257314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Interactions in RE markets</a:t>
            </a:r>
          </a:p>
        </p:txBody>
      </p:sp>
      <p:pic>
        <p:nvPicPr>
          <p:cNvPr id="5" name="Content Placeholder 4">
            <a:extLst>
              <a:ext uri="{FF2B5EF4-FFF2-40B4-BE49-F238E27FC236}">
                <a16:creationId xmlns:a16="http://schemas.microsoft.com/office/drawing/2014/main" id="{57B662F6-B462-194F-82DA-CF661A96DB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2600"/>
            <a:ext cx="7620000" cy="4876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User (space) markets</a:t>
            </a:r>
          </a:p>
        </p:txBody>
      </p:sp>
      <p:sp>
        <p:nvSpPr>
          <p:cNvPr id="19459" name="Rectangle 3"/>
          <p:cNvSpPr>
            <a:spLocks noGrp="1" noChangeArrowheads="1"/>
          </p:cNvSpPr>
          <p:nvPr>
            <p:ph type="body" idx="1"/>
          </p:nvPr>
        </p:nvSpPr>
        <p:spPr/>
        <p:txBody>
          <a:bodyPr/>
          <a:lstStyle/>
          <a:p>
            <a:pPr eaLnBrk="1" hangingPunct="1"/>
            <a:r>
              <a:rPr lang="en-US"/>
              <a:t>Markets for the physical RE.</a:t>
            </a:r>
          </a:p>
          <a:p>
            <a:pPr eaLnBrk="1" hangingPunct="1"/>
            <a:r>
              <a:rPr lang="en-US"/>
              <a:t>“Buyers” receive right to use space.</a:t>
            </a:r>
          </a:p>
          <a:p>
            <a:pPr eaLnBrk="1" hangingPunct="1"/>
            <a:r>
              <a:rPr lang="en-US"/>
              <a:t>Sometimes called “space” market or “rental” market.</a:t>
            </a:r>
          </a:p>
          <a:p>
            <a:pPr eaLnBrk="1" hangingPunct="1"/>
            <a:r>
              <a:rPr lang="en-US"/>
              <a:t>Where rental rates are determined.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Segmentation, I</a:t>
            </a:r>
          </a:p>
        </p:txBody>
      </p:sp>
      <p:sp>
        <p:nvSpPr>
          <p:cNvPr id="20483" name="Rectangle 3"/>
          <p:cNvSpPr>
            <a:spLocks noGrp="1" noChangeArrowheads="1"/>
          </p:cNvSpPr>
          <p:nvPr>
            <p:ph type="body" idx="1"/>
          </p:nvPr>
        </p:nvSpPr>
        <p:spPr>
          <a:xfrm>
            <a:off x="949325" y="1828800"/>
            <a:ext cx="7661275" cy="4114800"/>
          </a:xfrm>
        </p:spPr>
        <p:txBody>
          <a:bodyPr/>
          <a:lstStyle/>
          <a:p>
            <a:pPr eaLnBrk="1" hangingPunct="1"/>
            <a:r>
              <a:rPr lang="en-US" sz="2800"/>
              <a:t>User (space) market are segmented.</a:t>
            </a:r>
          </a:p>
          <a:p>
            <a:pPr eaLnBrk="1" hangingPunct="1"/>
            <a:r>
              <a:rPr lang="en-US" sz="2800"/>
              <a:t>Rental prices for physically similar space can vary widely (1) across locations, and (2) across property types.</a:t>
            </a:r>
          </a:p>
          <a:p>
            <a:pPr eaLnBrk="1" hangingPunct="1"/>
            <a:r>
              <a:rPr lang="en-US" sz="2800"/>
              <a:t>Both demand and supply side of user  markets are very specific to location and building type.</a:t>
            </a:r>
          </a:p>
          <a:p>
            <a:pPr eaLnBrk="1" hangingPunct="1">
              <a:buFont typeface="Wingdings" pitchFamily="2" charset="2"/>
              <a:buNone/>
            </a:pPr>
            <a:endParaRPr lang="en-US" sz="2800"/>
          </a:p>
          <a:p>
            <a:pPr eaLnBrk="1" hangingPunct="1"/>
            <a:endParaRPr 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Outline</a:t>
            </a:r>
          </a:p>
        </p:txBody>
      </p:sp>
      <p:sp>
        <p:nvSpPr>
          <p:cNvPr id="6147" name="Rectangle 3"/>
          <p:cNvSpPr>
            <a:spLocks noGrp="1" noChangeArrowheads="1"/>
          </p:cNvSpPr>
          <p:nvPr>
            <p:ph type="body" idx="1"/>
          </p:nvPr>
        </p:nvSpPr>
        <p:spPr/>
        <p:txBody>
          <a:bodyPr/>
          <a:lstStyle/>
          <a:p>
            <a:pPr eaLnBrk="1" hangingPunct="1"/>
            <a:r>
              <a:rPr lang="en-US"/>
              <a:t>The nature of real estate (RE)</a:t>
            </a:r>
          </a:p>
          <a:p>
            <a:pPr eaLnBrk="1" hangingPunct="1"/>
            <a:r>
              <a:rPr lang="en-US"/>
              <a:t>RE and the economy</a:t>
            </a:r>
          </a:p>
          <a:p>
            <a:pPr eaLnBrk="1" hangingPunct="1"/>
            <a:r>
              <a:rPr lang="en-US"/>
              <a:t>RE markets and participants</a:t>
            </a:r>
          </a:p>
          <a:p>
            <a:pPr eaLnBrk="1" hangingPunct="1"/>
            <a:r>
              <a:rPr lang="en-US"/>
              <a:t>Characteristics of RE markets</a:t>
            </a:r>
          </a:p>
          <a:p>
            <a:pPr eaLnBrk="1" hangingPunct="1"/>
            <a:r>
              <a:rPr lang="en-US"/>
              <a:t>Professional career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Segmentation, II</a:t>
            </a:r>
          </a:p>
        </p:txBody>
      </p:sp>
      <p:sp>
        <p:nvSpPr>
          <p:cNvPr id="21507" name="Rectangle 3"/>
          <p:cNvSpPr>
            <a:spLocks noGrp="1" noChangeArrowheads="1"/>
          </p:cNvSpPr>
          <p:nvPr>
            <p:ph type="body" idx="1"/>
          </p:nvPr>
        </p:nvSpPr>
        <p:spPr/>
        <p:txBody>
          <a:bodyPr/>
          <a:lstStyle/>
          <a:p>
            <a:pPr eaLnBrk="1" hangingPunct="1"/>
            <a:r>
              <a:rPr lang="en-US"/>
              <a:t>In contrast, integrated markets (e.g., gasoline, steel, financial capital) are characterized by homogeneous commodities that can be moved from place to place.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Capital markets</a:t>
            </a:r>
          </a:p>
        </p:txBody>
      </p:sp>
      <p:sp>
        <p:nvSpPr>
          <p:cNvPr id="22531" name="Rectangle 3"/>
          <p:cNvSpPr>
            <a:spLocks noGrp="1" noChangeArrowheads="1"/>
          </p:cNvSpPr>
          <p:nvPr>
            <p:ph type="body" idx="1"/>
          </p:nvPr>
        </p:nvSpPr>
        <p:spPr/>
        <p:txBody>
          <a:bodyPr/>
          <a:lstStyle/>
          <a:p>
            <a:pPr eaLnBrk="1" hangingPunct="1">
              <a:lnSpc>
                <a:spcPct val="80000"/>
              </a:lnSpc>
            </a:pPr>
            <a:r>
              <a:rPr lang="en-US" sz="3100"/>
              <a:t>RE competes for funds in capital market with other asset classes, such as stocks and bonds.</a:t>
            </a:r>
          </a:p>
          <a:p>
            <a:pPr eaLnBrk="1" hangingPunct="1">
              <a:lnSpc>
                <a:spcPct val="80000"/>
              </a:lnSpc>
            </a:pPr>
            <a:r>
              <a:rPr lang="en-US" sz="3100"/>
              <a:t>Investors select a mix of investments based on expected returns and risk.</a:t>
            </a:r>
          </a:p>
          <a:p>
            <a:pPr eaLnBrk="1" hangingPunct="1">
              <a:lnSpc>
                <a:spcPct val="80000"/>
              </a:lnSpc>
            </a:pPr>
            <a:r>
              <a:rPr lang="en-US" sz="3100"/>
              <a:t>Bidding by investors determines required risk premiums for RE investments.</a:t>
            </a:r>
          </a:p>
          <a:p>
            <a:pPr eaLnBrk="1" hangingPunct="1">
              <a:lnSpc>
                <a:spcPct val="80000"/>
              </a:lnSpc>
            </a:pPr>
            <a:r>
              <a:rPr lang="en-US" sz="3100"/>
              <a:t>Capital markets are largely integrated.</a:t>
            </a:r>
          </a:p>
          <a:p>
            <a:pPr eaLnBrk="1" hangingPunct="1">
              <a:lnSpc>
                <a:spcPct val="80000"/>
              </a:lnSpc>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96FD-4E03-BD40-83BE-22E07D71B216}"/>
              </a:ext>
            </a:extLst>
          </p:cNvPr>
          <p:cNvSpPr>
            <a:spLocks noGrp="1"/>
          </p:cNvSpPr>
          <p:nvPr>
            <p:ph type="title"/>
          </p:nvPr>
        </p:nvSpPr>
        <p:spPr/>
        <p:txBody>
          <a:bodyPr/>
          <a:lstStyle/>
          <a:p>
            <a:r>
              <a:rPr lang="en-US" sz="3600" dirty="0"/>
              <a:t>4 quadrants of RE capital markets</a:t>
            </a:r>
          </a:p>
        </p:txBody>
      </p:sp>
      <p:pic>
        <p:nvPicPr>
          <p:cNvPr id="4" name="Content Placeholder 3">
            <a:extLst>
              <a:ext uri="{FF2B5EF4-FFF2-40B4-BE49-F238E27FC236}">
                <a16:creationId xmlns:a16="http://schemas.microsoft.com/office/drawing/2014/main" id="{98CB99CB-A29C-AA4A-BB60-02FB9192A8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05000"/>
            <a:ext cx="7924800" cy="4495800"/>
          </a:xfrm>
          <a:prstGeom prst="rect">
            <a:avLst/>
          </a:prstGeom>
        </p:spPr>
      </p:pic>
    </p:spTree>
    <p:extLst>
      <p:ext uri="{BB962C8B-B14F-4D97-AF65-F5344CB8AC3E}">
        <p14:creationId xmlns:p14="http://schemas.microsoft.com/office/powerpoint/2010/main" val="210706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Local governments</a:t>
            </a:r>
          </a:p>
        </p:txBody>
      </p:sp>
      <p:sp>
        <p:nvSpPr>
          <p:cNvPr id="23555" name="Rectangle 3"/>
          <p:cNvSpPr>
            <a:spLocks noGrp="1" noChangeArrowheads="1"/>
          </p:cNvSpPr>
          <p:nvPr>
            <p:ph type="body" idx="1"/>
          </p:nvPr>
        </p:nvSpPr>
        <p:spPr>
          <a:xfrm>
            <a:off x="949325" y="1981200"/>
            <a:ext cx="7661275" cy="4724400"/>
          </a:xfrm>
        </p:spPr>
        <p:txBody>
          <a:bodyPr/>
          <a:lstStyle/>
          <a:p>
            <a:pPr eaLnBrk="1" hangingPunct="1">
              <a:lnSpc>
                <a:spcPct val="90000"/>
              </a:lnSpc>
            </a:pPr>
            <a:r>
              <a:rPr lang="en-US" sz="2800" dirty="0"/>
              <a:t>Zoning codes and other land use regulations.</a:t>
            </a:r>
          </a:p>
          <a:p>
            <a:pPr eaLnBrk="1" hangingPunct="1">
              <a:lnSpc>
                <a:spcPct val="90000"/>
              </a:lnSpc>
            </a:pPr>
            <a:r>
              <a:rPr lang="en-US" sz="2800" dirty="0"/>
              <a:t>Fees on new land development.</a:t>
            </a:r>
          </a:p>
          <a:p>
            <a:pPr eaLnBrk="1" hangingPunct="1">
              <a:lnSpc>
                <a:spcPct val="90000"/>
              </a:lnSpc>
            </a:pPr>
            <a:r>
              <a:rPr lang="en-US" sz="2800" dirty="0"/>
              <a:t>Building codes.</a:t>
            </a:r>
          </a:p>
          <a:p>
            <a:pPr eaLnBrk="1" hangingPunct="1">
              <a:lnSpc>
                <a:spcPct val="90000"/>
              </a:lnSpc>
            </a:pPr>
            <a:r>
              <a:rPr lang="en-US" sz="2800" dirty="0"/>
              <a:t>Property taxes.</a:t>
            </a:r>
          </a:p>
          <a:p>
            <a:pPr eaLnBrk="1" hangingPunct="1">
              <a:lnSpc>
                <a:spcPct val="90000"/>
              </a:lnSpc>
            </a:pPr>
            <a:r>
              <a:rPr lang="en-US" sz="2800" dirty="0"/>
              <a:t>Infrastructure.</a:t>
            </a:r>
          </a:p>
          <a:p>
            <a:pPr eaLnBrk="1" hangingPunct="1">
              <a:lnSpc>
                <a:spcPct val="90000"/>
              </a:lnSpc>
            </a:pPr>
            <a:r>
              <a:rPr lang="en-US" sz="2800" dirty="0"/>
              <a:t>Local governments usually have the largest influence on RE. </a:t>
            </a:r>
          </a:p>
          <a:p>
            <a:pPr eaLnBrk="1" hangingPunct="1">
              <a:lnSpc>
                <a:spcPct val="90000"/>
              </a:lnSpc>
            </a:pPr>
            <a:r>
              <a:rPr lang="en-US" sz="2800" dirty="0"/>
              <a:t>Local developers specialize in collecting information about local market demands and regulations.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Transaction/sales tax</a:t>
            </a:r>
          </a:p>
        </p:txBody>
      </p:sp>
      <p:sp>
        <p:nvSpPr>
          <p:cNvPr id="3" name="Content Placeholder 2"/>
          <p:cNvSpPr>
            <a:spLocks noGrp="1"/>
          </p:cNvSpPr>
          <p:nvPr>
            <p:ph idx="1"/>
          </p:nvPr>
        </p:nvSpPr>
        <p:spPr/>
        <p:txBody>
          <a:bodyPr/>
          <a:lstStyle/>
          <a:p>
            <a:r>
              <a:rPr lang="en-US" sz="2200" dirty="0"/>
              <a:t>“Foreigners looking to purchase a home in </a:t>
            </a:r>
            <a:r>
              <a:rPr lang="en-US" sz="2200" b="1" dirty="0"/>
              <a:t>Vancouver</a:t>
            </a:r>
            <a:r>
              <a:rPr lang="en-US" sz="2200" dirty="0"/>
              <a:t> now face an additional tax of </a:t>
            </a:r>
            <a:r>
              <a:rPr lang="en-US" sz="2200" b="1" dirty="0"/>
              <a:t>15%</a:t>
            </a:r>
            <a:r>
              <a:rPr lang="en-US" sz="2200" dirty="0"/>
              <a:t>, as Canadian authorities seek to temper a heated housing market that ranks as one of the world’s least affordable.”</a:t>
            </a:r>
          </a:p>
          <a:p>
            <a:r>
              <a:rPr lang="en-US" sz="2200" dirty="0"/>
              <a:t>“Announcing the measure, the provincial government of British Columbia said the tax was intended to help cool the city’s red-hot property market, where demand from foreign investors – many of them from China – has helped push the cost of a detached home to C$1.56m ($1.2m) in June, a 39% jump from a year earlier.”</a:t>
            </a:r>
          </a:p>
          <a:p>
            <a:r>
              <a:rPr lang="en-US" sz="2200" i="1" dirty="0"/>
              <a:t>The Guardian</a:t>
            </a:r>
            <a:r>
              <a:rPr lang="en-US" sz="2200" dirty="0"/>
              <a:t>, 08/02/2016</a:t>
            </a:r>
          </a:p>
        </p:txBody>
      </p:sp>
    </p:spTree>
    <p:extLst>
      <p:ext uri="{BB962C8B-B14F-4D97-AF65-F5344CB8AC3E}">
        <p14:creationId xmlns:p14="http://schemas.microsoft.com/office/powerpoint/2010/main" val="946367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State government</a:t>
            </a:r>
          </a:p>
        </p:txBody>
      </p:sp>
      <p:sp>
        <p:nvSpPr>
          <p:cNvPr id="24579" name="Rectangle 3"/>
          <p:cNvSpPr>
            <a:spLocks noGrp="1" noChangeArrowheads="1"/>
          </p:cNvSpPr>
          <p:nvPr>
            <p:ph type="body" idx="1"/>
          </p:nvPr>
        </p:nvSpPr>
        <p:spPr/>
        <p:txBody>
          <a:bodyPr/>
          <a:lstStyle/>
          <a:p>
            <a:pPr eaLnBrk="1" hangingPunct="1"/>
            <a:r>
              <a:rPr lang="en-US"/>
              <a:t>Licensing of RE professionals and agents.</a:t>
            </a:r>
          </a:p>
          <a:p>
            <a:pPr eaLnBrk="1" hangingPunct="1"/>
            <a:r>
              <a:rPr lang="en-US"/>
              <a:t>Statewide building codes.</a:t>
            </a:r>
          </a:p>
          <a:p>
            <a:pPr eaLnBrk="1" hangingPunct="1"/>
            <a:r>
              <a:rPr lang="en-US"/>
              <a:t>Fair housing laws.</a:t>
            </a:r>
          </a:p>
          <a:p>
            <a:pPr eaLnBrk="1" hangingPunct="1"/>
            <a:r>
              <a:rPr lang="en-US"/>
              <a:t>Basic framework for land use controls.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BA18-F2E9-D044-96AB-8AE868184A6A}"/>
              </a:ext>
            </a:extLst>
          </p:cNvPr>
          <p:cNvSpPr>
            <a:spLocks noGrp="1"/>
          </p:cNvSpPr>
          <p:nvPr>
            <p:ph type="title"/>
          </p:nvPr>
        </p:nvSpPr>
        <p:spPr/>
        <p:txBody>
          <a:bodyPr/>
          <a:lstStyle/>
          <a:p>
            <a:r>
              <a:rPr lang="en-US" dirty="0"/>
              <a:t>State licensing</a:t>
            </a:r>
          </a:p>
        </p:txBody>
      </p:sp>
      <p:sp>
        <p:nvSpPr>
          <p:cNvPr id="3" name="Content Placeholder 2">
            <a:extLst>
              <a:ext uri="{FF2B5EF4-FFF2-40B4-BE49-F238E27FC236}">
                <a16:creationId xmlns:a16="http://schemas.microsoft.com/office/drawing/2014/main" id="{338A998C-6EED-7045-8CB9-5C5ECBCC2581}"/>
              </a:ext>
            </a:extLst>
          </p:cNvPr>
          <p:cNvSpPr>
            <a:spLocks noGrp="1"/>
          </p:cNvSpPr>
          <p:nvPr>
            <p:ph idx="1"/>
          </p:nvPr>
        </p:nvSpPr>
        <p:spPr>
          <a:xfrm>
            <a:off x="949325" y="1828800"/>
            <a:ext cx="7661275" cy="4267200"/>
          </a:xfrm>
        </p:spPr>
        <p:txBody>
          <a:bodyPr/>
          <a:lstStyle/>
          <a:p>
            <a:r>
              <a:rPr lang="en-US" sz="2400" dirty="0"/>
              <a:t>The Vermont Real Estate Commission administers all aspects of the real estate law within the state of Vermont.</a:t>
            </a:r>
          </a:p>
          <a:p>
            <a:r>
              <a:rPr lang="en-US" sz="2400" dirty="0"/>
              <a:t>The requirements for a real estate </a:t>
            </a:r>
            <a:r>
              <a:rPr lang="en-US" sz="2400" b="1" dirty="0"/>
              <a:t>salesperson</a:t>
            </a:r>
            <a:r>
              <a:rPr lang="en-US" sz="2400" dirty="0"/>
              <a:t> license in VT include (1) being at least 18 years old, (2) passing the real estate examinations after completing the prelicensure requirements of 40 hours of real estate education from an approved real estate school, (3) the salesperson applicant needs to be sponsored by a licensed Vermont broker and be associated with that broker's office, and the license needs to be applied for within one year of passing the exams.</a:t>
            </a:r>
          </a:p>
        </p:txBody>
      </p:sp>
    </p:spTree>
    <p:extLst>
      <p:ext uri="{BB962C8B-B14F-4D97-AF65-F5344CB8AC3E}">
        <p14:creationId xmlns:p14="http://schemas.microsoft.com/office/powerpoint/2010/main" val="2720498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9A09F-CCFE-D441-8678-76A1F69D6DF0}"/>
              </a:ext>
            </a:extLst>
          </p:cNvPr>
          <p:cNvSpPr>
            <a:spLocks noGrp="1"/>
          </p:cNvSpPr>
          <p:nvPr>
            <p:ph type="title"/>
          </p:nvPr>
        </p:nvSpPr>
        <p:spPr/>
        <p:txBody>
          <a:bodyPr/>
          <a:lstStyle/>
          <a:p>
            <a:r>
              <a:rPr lang="en-US" dirty="0"/>
              <a:t>State policy encouraging unsustainable development</a:t>
            </a:r>
          </a:p>
        </p:txBody>
      </p:sp>
      <p:sp>
        <p:nvSpPr>
          <p:cNvPr id="3" name="Content Placeholder 2">
            <a:extLst>
              <a:ext uri="{FF2B5EF4-FFF2-40B4-BE49-F238E27FC236}">
                <a16:creationId xmlns:a16="http://schemas.microsoft.com/office/drawing/2014/main" id="{4EA3E6A5-69C6-9F45-AEF5-E826A9FF0256}"/>
              </a:ext>
            </a:extLst>
          </p:cNvPr>
          <p:cNvSpPr>
            <a:spLocks noGrp="1"/>
          </p:cNvSpPr>
          <p:nvPr>
            <p:ph idx="1"/>
          </p:nvPr>
        </p:nvSpPr>
        <p:spPr>
          <a:xfrm>
            <a:off x="949325" y="1828800"/>
            <a:ext cx="7661275" cy="4267200"/>
          </a:xfrm>
        </p:spPr>
        <p:txBody>
          <a:bodyPr/>
          <a:lstStyle/>
          <a:p>
            <a:r>
              <a:rPr lang="en-US" sz="1900" dirty="0"/>
              <a:t>A particularly devastating (volcano) </a:t>
            </a:r>
            <a:r>
              <a:rPr lang="en-US" sz="1900" dirty="0">
                <a:solidFill>
                  <a:srgbClr val="FF0000"/>
                </a:solidFill>
              </a:rPr>
              <a:t>eruption</a:t>
            </a:r>
            <a:r>
              <a:rPr lang="en-US" sz="1900" dirty="0"/>
              <a:t> in 1990… most insurance companies stopped insuring property in Lava Zones 1 and 2.</a:t>
            </a:r>
          </a:p>
          <a:p>
            <a:r>
              <a:rPr lang="en-US" sz="1900" dirty="0"/>
              <a:t>In 1991, the </a:t>
            </a:r>
            <a:r>
              <a:rPr lang="en-US" sz="1900" dirty="0">
                <a:solidFill>
                  <a:srgbClr val="FF0000"/>
                </a:solidFill>
              </a:rPr>
              <a:t>Hawaii</a:t>
            </a:r>
            <a:r>
              <a:rPr lang="en-US" sz="1900" dirty="0"/>
              <a:t> Legislature created the Hawaii Property Insurance Agency (</a:t>
            </a:r>
            <a:r>
              <a:rPr lang="en-US" sz="1900" dirty="0">
                <a:solidFill>
                  <a:srgbClr val="FF0000"/>
                </a:solidFill>
              </a:rPr>
              <a:t>HPIA</a:t>
            </a:r>
            <a:r>
              <a:rPr lang="en-US" sz="1900" dirty="0"/>
              <a:t>)…formed to provide property insurance to those who lived in Lava Zones 1 and 2.</a:t>
            </a:r>
          </a:p>
          <a:p>
            <a:r>
              <a:rPr lang="en-US" sz="1900" dirty="0"/>
              <a:t>Private insurance companies must join HPIA if they want to do business in the state…</a:t>
            </a:r>
            <a:r>
              <a:rPr lang="en-US" sz="1900" dirty="0">
                <a:solidFill>
                  <a:srgbClr val="FF0000"/>
                </a:solidFill>
              </a:rPr>
              <a:t>property owners across Hawaii </a:t>
            </a:r>
            <a:r>
              <a:rPr lang="en-US" sz="1900" dirty="0"/>
              <a:t>end up </a:t>
            </a:r>
            <a:r>
              <a:rPr lang="en-US" sz="1900" dirty="0">
                <a:solidFill>
                  <a:srgbClr val="FF0000"/>
                </a:solidFill>
              </a:rPr>
              <a:t>subsidizing</a:t>
            </a:r>
            <a:r>
              <a:rPr lang="en-US" sz="1900" dirty="0"/>
              <a:t> the cost of this high-risk insurance though their own </a:t>
            </a:r>
            <a:r>
              <a:rPr lang="en-US" sz="1900" dirty="0">
                <a:solidFill>
                  <a:srgbClr val="FF0000"/>
                </a:solidFill>
              </a:rPr>
              <a:t>high rates</a:t>
            </a:r>
            <a:r>
              <a:rPr lang="en-US" sz="1900" dirty="0"/>
              <a:t>.</a:t>
            </a:r>
          </a:p>
          <a:p>
            <a:r>
              <a:rPr lang="en-US" sz="1900" dirty="0"/>
              <a:t>By 2008, there were approximately 2,400 HPIA policies.</a:t>
            </a:r>
          </a:p>
          <a:p>
            <a:r>
              <a:rPr lang="en-US" sz="1900" dirty="0"/>
              <a:t>Now there is already talk of </a:t>
            </a:r>
            <a:r>
              <a:rPr lang="en-US" sz="1900" dirty="0">
                <a:solidFill>
                  <a:srgbClr val="FF0000"/>
                </a:solidFill>
              </a:rPr>
              <a:t>raising the property taxes </a:t>
            </a:r>
            <a:r>
              <a:rPr lang="en-US" sz="1900" dirty="0"/>
              <a:t>because of large projected losses in county revenue and costs (of recovery).</a:t>
            </a:r>
          </a:p>
          <a:p>
            <a:r>
              <a:rPr lang="en-US" sz="1900" dirty="0"/>
              <a:t>2018 Kilauea volcano eruption death toll: 426.</a:t>
            </a:r>
          </a:p>
          <a:p>
            <a:r>
              <a:rPr lang="en-US" sz="1900" dirty="0"/>
              <a:t>Source: The Hill, 06/02/2018</a:t>
            </a:r>
          </a:p>
        </p:txBody>
      </p:sp>
    </p:spTree>
    <p:extLst>
      <p:ext uri="{BB962C8B-B14F-4D97-AF65-F5344CB8AC3E}">
        <p14:creationId xmlns:p14="http://schemas.microsoft.com/office/powerpoint/2010/main" val="412019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Federal government</a:t>
            </a:r>
          </a:p>
        </p:txBody>
      </p:sp>
      <p:sp>
        <p:nvSpPr>
          <p:cNvPr id="25603" name="Rectangle 3"/>
          <p:cNvSpPr>
            <a:spLocks noGrp="1" noChangeArrowheads="1"/>
          </p:cNvSpPr>
          <p:nvPr>
            <p:ph type="body" idx="1"/>
          </p:nvPr>
        </p:nvSpPr>
        <p:spPr/>
        <p:txBody>
          <a:bodyPr/>
          <a:lstStyle/>
          <a:p>
            <a:pPr eaLnBrk="1" hangingPunct="1"/>
            <a:r>
              <a:rPr lang="en-US"/>
              <a:t>Income tax policy (e.g., tax shield for mortgage interest expenses).</a:t>
            </a:r>
          </a:p>
          <a:p>
            <a:pPr eaLnBrk="1" hangingPunct="1"/>
            <a:r>
              <a:rPr lang="en-US"/>
              <a:t>Housing subsidy programs.</a:t>
            </a:r>
          </a:p>
          <a:p>
            <a:pPr eaLnBrk="1" hangingPunct="1"/>
            <a:r>
              <a:rPr lang="en-US"/>
              <a:t>Federal flood insurance program.</a:t>
            </a:r>
          </a:p>
          <a:p>
            <a:pPr eaLnBrk="1" hangingPunct="1"/>
            <a:r>
              <a:rPr lang="en-US"/>
              <a:t>Federal agencies, e.g., Fannie Mae.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a:t>Characteristics of RE markets, I</a:t>
            </a:r>
          </a:p>
        </p:txBody>
      </p:sp>
      <p:sp>
        <p:nvSpPr>
          <p:cNvPr id="26627" name="Rectangle 3"/>
          <p:cNvSpPr>
            <a:spLocks noGrp="1" noChangeArrowheads="1"/>
          </p:cNvSpPr>
          <p:nvPr>
            <p:ph type="body" idx="1"/>
          </p:nvPr>
        </p:nvSpPr>
        <p:spPr/>
        <p:txBody>
          <a:bodyPr/>
          <a:lstStyle/>
          <a:p>
            <a:pPr eaLnBrk="1" hangingPunct="1">
              <a:lnSpc>
                <a:spcPct val="80000"/>
              </a:lnSpc>
            </a:pPr>
            <a:r>
              <a:rPr lang="en-US" sz="2400"/>
              <a:t>Heterogeneous products.  Unlike stocks or bonds, every property is unique: age, building design, and location give each property distinctive characteristics.  Example: most retailers prefer the going-home side of the street, instead of the going-to-work side.</a:t>
            </a:r>
          </a:p>
          <a:p>
            <a:pPr eaLnBrk="1" hangingPunct="1">
              <a:lnSpc>
                <a:spcPct val="80000"/>
              </a:lnSpc>
            </a:pPr>
            <a:r>
              <a:rPr lang="en-US" sz="2400"/>
              <a:t>Location and immobile products.  RE is location, and it is immobile.</a:t>
            </a:r>
          </a:p>
          <a:p>
            <a:pPr eaLnBrk="1" hangingPunct="1">
              <a:lnSpc>
                <a:spcPct val="80000"/>
              </a:lnSpc>
            </a:pPr>
            <a:r>
              <a:rPr lang="en-US" sz="2400"/>
              <a:t>Localized markets.  A person who has a job in Burlington may not want to consider a house in Boston.  Competing properties usually lie within a short distance of each other.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Real estate</a:t>
            </a:r>
          </a:p>
        </p:txBody>
      </p:sp>
      <p:sp>
        <p:nvSpPr>
          <p:cNvPr id="7171" name="Rectangle 3"/>
          <p:cNvSpPr>
            <a:spLocks noGrp="1" noChangeArrowheads="1"/>
          </p:cNvSpPr>
          <p:nvPr>
            <p:ph type="body" idx="1"/>
          </p:nvPr>
        </p:nvSpPr>
        <p:spPr/>
        <p:txBody>
          <a:bodyPr/>
          <a:lstStyle/>
          <a:p>
            <a:pPr eaLnBrk="1" hangingPunct="1"/>
            <a:r>
              <a:rPr lang="en-US"/>
              <a:t>RE is property.</a:t>
            </a:r>
          </a:p>
          <a:p>
            <a:pPr eaLnBrk="1" hangingPunct="1"/>
            <a:r>
              <a:rPr lang="en-US"/>
              <a:t>Property refers to anything that can be owned or possessed.</a:t>
            </a:r>
          </a:p>
          <a:p>
            <a:pPr eaLnBrk="1" hangingPunct="1"/>
            <a:r>
              <a:rPr lang="en-US"/>
              <a:t>Property can be (1) a tangible asset, e.g., a building, or (2) an intangible asset, e.g., a lease agreement.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F724-A1CA-F543-BAA4-6DB23E4B89EE}"/>
              </a:ext>
            </a:extLst>
          </p:cNvPr>
          <p:cNvSpPr>
            <a:spLocks noGrp="1"/>
          </p:cNvSpPr>
          <p:nvPr>
            <p:ph type="title"/>
          </p:nvPr>
        </p:nvSpPr>
        <p:spPr/>
        <p:txBody>
          <a:bodyPr/>
          <a:lstStyle/>
          <a:p>
            <a:r>
              <a:rPr lang="en-US" dirty="0"/>
              <a:t>A new paradigm?</a:t>
            </a:r>
          </a:p>
        </p:txBody>
      </p:sp>
      <p:sp>
        <p:nvSpPr>
          <p:cNvPr id="3" name="Content Placeholder 2">
            <a:extLst>
              <a:ext uri="{FF2B5EF4-FFF2-40B4-BE49-F238E27FC236}">
                <a16:creationId xmlns:a16="http://schemas.microsoft.com/office/drawing/2014/main" id="{C59B83E2-E3BA-4340-A040-7A333AF7E5BB}"/>
              </a:ext>
            </a:extLst>
          </p:cNvPr>
          <p:cNvSpPr>
            <a:spLocks noGrp="1"/>
          </p:cNvSpPr>
          <p:nvPr>
            <p:ph idx="1"/>
          </p:nvPr>
        </p:nvSpPr>
        <p:spPr/>
        <p:txBody>
          <a:bodyPr/>
          <a:lstStyle/>
          <a:p>
            <a:r>
              <a:rPr lang="en-US" sz="2300" dirty="0"/>
              <a:t>The COVID pandemic has made Vermont look very good to people living in densely populated parts of the country. People with money.</a:t>
            </a:r>
          </a:p>
          <a:p>
            <a:r>
              <a:rPr lang="en-US" sz="2300" dirty="0"/>
              <a:t>An agent with Coldwell Banker said. "I haven't listed anything since last year without multiple offers."</a:t>
            </a:r>
          </a:p>
          <a:p>
            <a:r>
              <a:rPr lang="en-US" sz="2300" dirty="0"/>
              <a:t>In Chittenden County sales were up nearly 20% from 2019, and the average sale price was up more than 12%, to $450,000.</a:t>
            </a:r>
          </a:p>
          <a:p>
            <a:r>
              <a:rPr lang="en-US" sz="2300" dirty="0"/>
              <a:t>"There are also a lot of cash buyers. That really skews it for the couple who are pre-approved and can buy with a loan, but are outbid, or their offer isn't accepted because there's a cash offer.”</a:t>
            </a:r>
          </a:p>
          <a:p>
            <a:r>
              <a:rPr lang="en-US" sz="2000" dirty="0"/>
              <a:t>Source: Burlington Free Press, 01/2021</a:t>
            </a:r>
          </a:p>
          <a:p>
            <a:endParaRPr lang="en-US" sz="2400" dirty="0"/>
          </a:p>
        </p:txBody>
      </p:sp>
    </p:spTree>
    <p:extLst>
      <p:ext uri="{BB962C8B-B14F-4D97-AF65-F5344CB8AC3E}">
        <p14:creationId xmlns:p14="http://schemas.microsoft.com/office/powerpoint/2010/main" val="2275938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a:t>Characteristics of RE markets, II</a:t>
            </a:r>
          </a:p>
        </p:txBody>
      </p:sp>
      <p:sp>
        <p:nvSpPr>
          <p:cNvPr id="27651" name="Rectangle 3"/>
          <p:cNvSpPr>
            <a:spLocks noGrp="1" noChangeArrowheads="1"/>
          </p:cNvSpPr>
          <p:nvPr>
            <p:ph type="body" idx="1"/>
          </p:nvPr>
        </p:nvSpPr>
        <p:spPr/>
        <p:txBody>
          <a:bodyPr/>
          <a:lstStyle/>
          <a:p>
            <a:pPr eaLnBrk="1" hangingPunct="1">
              <a:lnSpc>
                <a:spcPct val="90000"/>
              </a:lnSpc>
            </a:pPr>
            <a:r>
              <a:rPr lang="en-US" sz="2400"/>
              <a:t>Segmented markets.  Households that search for single-family detached units may not want to consider condos.</a:t>
            </a:r>
          </a:p>
          <a:p>
            <a:pPr eaLnBrk="1" hangingPunct="1">
              <a:lnSpc>
                <a:spcPct val="90000"/>
              </a:lnSpc>
            </a:pPr>
            <a:r>
              <a:rPr lang="en-US" sz="2400"/>
              <a:t>High transaction costs and low liquidity.</a:t>
            </a:r>
          </a:p>
          <a:p>
            <a:pPr eaLnBrk="1" hangingPunct="1">
              <a:lnSpc>
                <a:spcPct val="90000"/>
              </a:lnSpc>
            </a:pPr>
            <a:r>
              <a:rPr lang="en-US" sz="2400"/>
              <a:t>Information asymmetry and agency problems.  Sellers of RE usually have better information about the properties than buyers (the lemon problem).  The agents in the industry may have incentives to be deceiving so that deals ($$$) can be reached quickly.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and segmentation</a:t>
            </a:r>
          </a:p>
        </p:txBody>
      </p:sp>
      <p:pic>
        <p:nvPicPr>
          <p:cNvPr id="4" name="Content Placeholder 3"/>
          <p:cNvPicPr>
            <a:picLocks noGrp="1" noChangeAspect="1"/>
          </p:cNvPicPr>
          <p:nvPr>
            <p:ph idx="1"/>
          </p:nvPr>
        </p:nvPicPr>
        <p:blipFill>
          <a:blip r:embed="rId3"/>
          <a:srcRect t="12417" b="12417"/>
          <a:stretch>
            <a:fillRect/>
          </a:stretch>
        </p:blipFill>
        <p:spPr/>
      </p:pic>
    </p:spTree>
    <p:extLst>
      <p:ext uri="{BB962C8B-B14F-4D97-AF65-F5344CB8AC3E}">
        <p14:creationId xmlns:p14="http://schemas.microsoft.com/office/powerpoint/2010/main" val="2012695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Question</a:t>
            </a:r>
          </a:p>
        </p:txBody>
      </p:sp>
      <p:sp>
        <p:nvSpPr>
          <p:cNvPr id="28675" name="Rectangle 3"/>
          <p:cNvSpPr>
            <a:spLocks noGrp="1" noChangeArrowheads="1"/>
          </p:cNvSpPr>
          <p:nvPr>
            <p:ph type="body" idx="1"/>
          </p:nvPr>
        </p:nvSpPr>
        <p:spPr/>
        <p:txBody>
          <a:bodyPr/>
          <a:lstStyle/>
          <a:p>
            <a:pPr eaLnBrk="1" hangingPunct="1"/>
            <a:r>
              <a:rPr lang="en-US" dirty="0"/>
              <a:t>Why does it matter whether an asset (e.g., RE) is liquid or illiquid?</a:t>
            </a:r>
          </a:p>
          <a:p>
            <a:pPr eaLnBrk="1" hangingPunct="1"/>
            <a:r>
              <a:rPr lang="en-US" dirty="0"/>
              <a:t>Does liquidity have an impact on asset prices (e.g., RE prices)?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121C-D74C-FC44-AE0C-B02FDC1AD5EF}"/>
              </a:ext>
            </a:extLst>
          </p:cNvPr>
          <p:cNvSpPr>
            <a:spLocks noGrp="1"/>
          </p:cNvSpPr>
          <p:nvPr>
            <p:ph type="title"/>
          </p:nvPr>
        </p:nvSpPr>
        <p:spPr/>
        <p:txBody>
          <a:bodyPr/>
          <a:lstStyle/>
          <a:p>
            <a:r>
              <a:rPr lang="en-US" dirty="0"/>
              <a:t>High fees/costs for providing liquidity</a:t>
            </a:r>
          </a:p>
        </p:txBody>
      </p:sp>
      <p:sp>
        <p:nvSpPr>
          <p:cNvPr id="3" name="Content Placeholder 2">
            <a:extLst>
              <a:ext uri="{FF2B5EF4-FFF2-40B4-BE49-F238E27FC236}">
                <a16:creationId xmlns:a16="http://schemas.microsoft.com/office/drawing/2014/main" id="{6C4C875B-CE6C-7E4A-B6CC-DB8DEAB724B7}"/>
              </a:ext>
            </a:extLst>
          </p:cNvPr>
          <p:cNvSpPr>
            <a:spLocks noGrp="1"/>
          </p:cNvSpPr>
          <p:nvPr>
            <p:ph idx="1"/>
          </p:nvPr>
        </p:nvSpPr>
        <p:spPr>
          <a:xfrm>
            <a:off x="949325" y="1752600"/>
            <a:ext cx="7661275" cy="4343400"/>
          </a:xfrm>
        </p:spPr>
        <p:txBody>
          <a:bodyPr/>
          <a:lstStyle/>
          <a:p>
            <a:r>
              <a:rPr lang="en-US" sz="2200" dirty="0"/>
              <a:t>For certain homes, Zillow's "Zestimate" — the online estimate of the home's value — will now represent an initial cash offer from the company to buy the property… without going through the hassle of a formal listing.</a:t>
            </a:r>
          </a:p>
          <a:p>
            <a:r>
              <a:rPr lang="en-US" sz="2200" dirty="0"/>
              <a:t>A Zillow employee inspects the home, provides a list of needed repairs and an adjusted final offer and the homeowner can pick a closing date. </a:t>
            </a:r>
          </a:p>
          <a:p>
            <a:r>
              <a:rPr lang="en-US" sz="2200" dirty="0"/>
              <a:t>Zillow charges sellers a fee of about 7.5% on average.</a:t>
            </a:r>
          </a:p>
          <a:p>
            <a:r>
              <a:rPr lang="en-US" sz="2200" dirty="0"/>
              <a:t>In addition, cross-selling of mortgage and other services?</a:t>
            </a:r>
          </a:p>
          <a:p>
            <a:r>
              <a:rPr lang="en-US" sz="2200" dirty="0"/>
              <a:t>A viable business model?</a:t>
            </a:r>
          </a:p>
          <a:p>
            <a:r>
              <a:rPr lang="en-US" sz="2200" dirty="0"/>
              <a:t>Source: CNN, 02/2021.</a:t>
            </a:r>
          </a:p>
        </p:txBody>
      </p:sp>
    </p:spTree>
    <p:extLst>
      <p:ext uri="{BB962C8B-B14F-4D97-AF65-F5344CB8AC3E}">
        <p14:creationId xmlns:p14="http://schemas.microsoft.com/office/powerpoint/2010/main" val="3603115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t>A stylized fact of real estate</a:t>
            </a:r>
          </a:p>
        </p:txBody>
      </p:sp>
      <p:sp>
        <p:nvSpPr>
          <p:cNvPr id="29699" name="Content Placeholder 2"/>
          <p:cNvSpPr>
            <a:spLocks noGrp="1"/>
          </p:cNvSpPr>
          <p:nvPr>
            <p:ph idx="1"/>
          </p:nvPr>
        </p:nvSpPr>
        <p:spPr/>
        <p:txBody>
          <a:bodyPr/>
          <a:lstStyle/>
          <a:p>
            <a:r>
              <a:rPr lang="en-US" sz="2800" dirty="0"/>
              <a:t>That is, the use of debt—often the most important source of investment risk.</a:t>
            </a:r>
          </a:p>
          <a:p>
            <a:r>
              <a:rPr lang="en-US" sz="2800" dirty="0"/>
              <a:t>2006 Tishman Speyer apartment investment in Manhattan: </a:t>
            </a:r>
            <a:r>
              <a:rPr lang="en-US" sz="2800" b="1" dirty="0"/>
              <a:t>70%</a:t>
            </a:r>
            <a:r>
              <a:rPr lang="en-US" sz="2800" dirty="0"/>
              <a:t> </a:t>
            </a:r>
            <a:r>
              <a:rPr lang="en-US" sz="2800" b="1" dirty="0"/>
              <a:t>debt</a:t>
            </a:r>
            <a:r>
              <a:rPr lang="en-US" sz="2800" dirty="0"/>
              <a:t> for the $6.3 billion Stuyvesant Town/Peter Cooper Village complex (later surrendered to creditors).</a:t>
            </a:r>
          </a:p>
          <a:p>
            <a:r>
              <a:rPr lang="en-US" sz="2800" dirty="0"/>
              <a:t>2012 Tishman Speyer office investment in L.A. : </a:t>
            </a:r>
            <a:r>
              <a:rPr lang="en-US" sz="2800" b="1" dirty="0"/>
              <a:t>54%</a:t>
            </a:r>
            <a:r>
              <a:rPr lang="en-US" sz="2800" dirty="0"/>
              <a:t> </a:t>
            </a:r>
            <a:r>
              <a:rPr lang="en-US" sz="2800" b="1" dirty="0"/>
              <a:t>debt</a:t>
            </a:r>
            <a:r>
              <a:rPr lang="en-US" sz="2800" dirty="0"/>
              <a:t> for the $435 million Wilshire Courtyard.</a:t>
            </a:r>
          </a:p>
          <a:p>
            <a:r>
              <a:rPr lang="en-US" sz="2800" dirty="0"/>
              <a:t>Tishman Speyer learned a lesson?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RE</a:t>
            </a:r>
          </a:p>
        </p:txBody>
      </p:sp>
      <p:sp>
        <p:nvSpPr>
          <p:cNvPr id="8195" name="Rectangle 3"/>
          <p:cNvSpPr>
            <a:spLocks noGrp="1" noChangeArrowheads="1"/>
          </p:cNvSpPr>
          <p:nvPr>
            <p:ph type="body" idx="1"/>
          </p:nvPr>
        </p:nvSpPr>
        <p:spPr/>
        <p:txBody>
          <a:bodyPr/>
          <a:lstStyle/>
          <a:p>
            <a:pPr eaLnBrk="1" hangingPunct="1"/>
            <a:r>
              <a:rPr lang="en-US" sz="2800" dirty="0"/>
              <a:t>We use the term “real estate” in 2 ways: (1) we use it to refer to </a:t>
            </a:r>
            <a:r>
              <a:rPr lang="en-US" sz="2800" b="1" dirty="0"/>
              <a:t>tangible</a:t>
            </a:r>
            <a:r>
              <a:rPr lang="en-US" sz="2800" dirty="0"/>
              <a:t> assets, e.g., lands and buildings, and (2) we use it to denote the </a:t>
            </a:r>
            <a:r>
              <a:rPr lang="en-US" sz="2800" b="1" dirty="0"/>
              <a:t>bundle of rights</a:t>
            </a:r>
            <a:r>
              <a:rPr lang="en-US" sz="2800" dirty="0"/>
              <a:t> that give the owner of the rights to use tangible assets.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RE as tangible assets</a:t>
            </a:r>
          </a:p>
        </p:txBody>
      </p:sp>
      <p:sp>
        <p:nvSpPr>
          <p:cNvPr id="9219" name="Rectangle 3"/>
          <p:cNvSpPr>
            <a:spLocks noGrp="1" noChangeArrowheads="1"/>
          </p:cNvSpPr>
          <p:nvPr>
            <p:ph type="body" idx="1"/>
          </p:nvPr>
        </p:nvSpPr>
        <p:spPr/>
        <p:txBody>
          <a:bodyPr/>
          <a:lstStyle/>
          <a:p>
            <a:pPr eaLnBrk="1" hangingPunct="1">
              <a:lnSpc>
                <a:spcPct val="80000"/>
              </a:lnSpc>
            </a:pPr>
            <a:r>
              <a:rPr lang="en-US" sz="2400" dirty="0"/>
              <a:t>RE can be defined as the land and its permanent improvements.  </a:t>
            </a:r>
          </a:p>
          <a:p>
            <a:pPr eaLnBrk="1" hangingPunct="1">
              <a:lnSpc>
                <a:spcPct val="80000"/>
              </a:lnSpc>
            </a:pPr>
            <a:r>
              <a:rPr lang="en-US" sz="2400" dirty="0"/>
              <a:t>Land may include (a) the surface of the earth, (b) rights to air space above the land up to a certain height, (c) rights to the subsurface down to the center of the earth and to the minerals contained therein, and (d) the improvements </a:t>
            </a:r>
            <a:r>
              <a:rPr lang="en-US" sz="2400" b="1" i="1" dirty="0"/>
              <a:t>to</a:t>
            </a:r>
            <a:r>
              <a:rPr lang="en-US" sz="2400" dirty="0"/>
              <a:t> the land, e.g., walkways and water drainage systems.  </a:t>
            </a:r>
          </a:p>
          <a:p>
            <a:pPr eaLnBrk="1" hangingPunct="1">
              <a:lnSpc>
                <a:spcPct val="80000"/>
              </a:lnSpc>
            </a:pPr>
            <a:r>
              <a:rPr lang="en-US" sz="2400" dirty="0"/>
              <a:t>The improvements </a:t>
            </a:r>
            <a:r>
              <a:rPr lang="en-US" sz="2400" b="1" i="1" dirty="0"/>
              <a:t>on</a:t>
            </a:r>
            <a:r>
              <a:rPr lang="en-US" sz="2400" dirty="0"/>
              <a:t> the land, e.g., buildings, fences, and decks, are also parts of real estate.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RE as a bundle of rights</a:t>
            </a:r>
          </a:p>
        </p:txBody>
      </p:sp>
      <p:sp>
        <p:nvSpPr>
          <p:cNvPr id="10243" name="Rectangle 3"/>
          <p:cNvSpPr>
            <a:spLocks noGrp="1" noChangeArrowheads="1"/>
          </p:cNvSpPr>
          <p:nvPr>
            <p:ph type="body" idx="1"/>
          </p:nvPr>
        </p:nvSpPr>
        <p:spPr/>
        <p:txBody>
          <a:bodyPr/>
          <a:lstStyle/>
          <a:p>
            <a:pPr eaLnBrk="1" hangingPunct="1"/>
            <a:r>
              <a:rPr lang="en-US"/>
              <a:t>The bundle of rights is the services (benefits) that RE provides its users.  For example, RE provides owners with the rights to shelter, security, privacy, doing business,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a:t>RE as an industry: career</a:t>
            </a:r>
          </a:p>
        </p:txBody>
      </p:sp>
      <p:sp>
        <p:nvSpPr>
          <p:cNvPr id="11267" name="Rectangle 3"/>
          <p:cNvSpPr>
            <a:spLocks noGrp="1" noChangeArrowheads="1"/>
          </p:cNvSpPr>
          <p:nvPr>
            <p:ph type="body" idx="1"/>
          </p:nvPr>
        </p:nvSpPr>
        <p:spPr/>
        <p:txBody>
          <a:bodyPr/>
          <a:lstStyle/>
          <a:p>
            <a:pPr eaLnBrk="1" hangingPunct="1"/>
            <a:r>
              <a:rPr lang="en-US" sz="2800"/>
              <a:t>The industry has a variety of professions: (1) brokerage, (2) leasing and property management, (3) appraisal, (4) consulting and advising, (5) property development, (6) construction, (7) financing, mortgage, and securitization, (8) investment, and (9) governmental planning, taxation, and regulation.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Some definitions</a:t>
            </a:r>
          </a:p>
        </p:txBody>
      </p:sp>
      <p:sp>
        <p:nvSpPr>
          <p:cNvPr id="13315" name="Rectangle 3"/>
          <p:cNvSpPr>
            <a:spLocks noGrp="1" noChangeArrowheads="1"/>
          </p:cNvSpPr>
          <p:nvPr>
            <p:ph type="body" idx="1"/>
          </p:nvPr>
        </p:nvSpPr>
        <p:spPr/>
        <p:txBody>
          <a:bodyPr/>
          <a:lstStyle/>
          <a:p>
            <a:pPr eaLnBrk="1" hangingPunct="1"/>
            <a:r>
              <a:rPr lang="en-US" sz="2800"/>
              <a:t>Raw land: land that does not include any improvements, i.e., no streets or other infrastructure.  </a:t>
            </a:r>
          </a:p>
          <a:p>
            <a:pPr eaLnBrk="1" hangingPunct="1"/>
            <a:r>
              <a:rPr lang="en-US" sz="2800"/>
              <a:t>Real property: often interchangeable with the term “real estate.”</a:t>
            </a:r>
          </a:p>
          <a:p>
            <a:pPr eaLnBrk="1" hangingPunct="1"/>
            <a:r>
              <a:rPr lang="en-US" sz="2800"/>
              <a:t>Personal property: things that are movable and not permanently affixed to the land, e.g., refrigerator.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RE and the economy</a:t>
            </a:r>
          </a:p>
        </p:txBody>
      </p:sp>
      <p:sp>
        <p:nvSpPr>
          <p:cNvPr id="14339" name="Rectangle 3"/>
          <p:cNvSpPr>
            <a:spLocks noGrp="1" noChangeArrowheads="1"/>
          </p:cNvSpPr>
          <p:nvPr>
            <p:ph type="body" idx="1"/>
          </p:nvPr>
        </p:nvSpPr>
        <p:spPr/>
        <p:txBody>
          <a:bodyPr/>
          <a:lstStyle/>
          <a:p>
            <a:pPr eaLnBrk="1" hangingPunct="1">
              <a:lnSpc>
                <a:spcPct val="90000"/>
              </a:lnSpc>
            </a:pPr>
            <a:r>
              <a:rPr lang="en-US"/>
              <a:t>Half of the world’s wealth.</a:t>
            </a:r>
          </a:p>
          <a:p>
            <a:pPr eaLnBrk="1" hangingPunct="1">
              <a:lnSpc>
                <a:spcPct val="90000"/>
              </a:lnSpc>
            </a:pPr>
            <a:r>
              <a:rPr lang="en-US"/>
              <a:t>Generates 28% of U.S. GDP.  Housing alone accounts for almost 20%.</a:t>
            </a:r>
          </a:p>
          <a:p>
            <a:pPr eaLnBrk="1" hangingPunct="1">
              <a:lnSpc>
                <a:spcPct val="90000"/>
              </a:lnSpc>
            </a:pPr>
            <a:r>
              <a:rPr lang="en-US"/>
              <a:t>Generates 70% of local government revenue (property tax).</a:t>
            </a:r>
          </a:p>
          <a:p>
            <a:pPr eaLnBrk="1" hangingPunct="1">
              <a:lnSpc>
                <a:spcPct val="90000"/>
              </a:lnSpc>
            </a:pPr>
            <a:r>
              <a:rPr lang="en-US"/>
              <a:t>Creates jobs for nearly 9 million Americans.</a:t>
            </a:r>
          </a:p>
          <a:p>
            <a:pPr eaLnBrk="1" hangingPunct="1">
              <a:lnSpc>
                <a:spcPct val="90000"/>
              </a:lnSpc>
            </a:pPr>
            <a:endParaRPr lang="en-US"/>
          </a:p>
          <a:p>
            <a:pPr eaLnBrk="1" hangingPunct="1">
              <a:lnSpc>
                <a:spcPct val="90000"/>
              </a:lnSpc>
            </a:pPr>
            <a:endParaRPr lang="en-US"/>
          </a:p>
        </p:txBody>
      </p:sp>
    </p:spTree>
  </p:cSld>
  <p:clrMapOvr>
    <a:masterClrMapping/>
  </p:clrMapOvr>
</p:sld>
</file>

<file path=ppt/theme/theme1.xml><?xml version="1.0" encoding="utf-8"?>
<a:theme xmlns:a="http://schemas.openxmlformats.org/drawingml/2006/main" name="Mirrored buildings design template">
  <a:themeElements>
    <a:clrScheme name="Mirrored building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Mirrored buildings design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rrored building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irrored building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rrored building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irrored building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irrored building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irrored building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rrored building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irrored building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irrored building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irrored building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irrored building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irrored building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Mirrored buildings design template</Template>
  <TotalTime>358</TotalTime>
  <Words>2164</Words>
  <Application>Microsoft Macintosh PowerPoint</Application>
  <PresentationFormat>On-screen Show (4:3)</PresentationFormat>
  <Paragraphs>140</Paragraphs>
  <Slides>35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Times New Roman</vt:lpstr>
      <vt:lpstr>Trebuchet MS</vt:lpstr>
      <vt:lpstr>Wingdings</vt:lpstr>
      <vt:lpstr>Mirrored buildings design template</vt:lpstr>
      <vt:lpstr>Axis</vt:lpstr>
      <vt:lpstr>Chapter 1: The nature of real estate (RE) and RE markets</vt:lpstr>
      <vt:lpstr>Outline</vt:lpstr>
      <vt:lpstr>Real estate</vt:lpstr>
      <vt:lpstr>RE</vt:lpstr>
      <vt:lpstr>RE as tangible assets</vt:lpstr>
      <vt:lpstr>RE as a bundle of rights</vt:lpstr>
      <vt:lpstr>RE as an industry: career</vt:lpstr>
      <vt:lpstr>Some definitions</vt:lpstr>
      <vt:lpstr>RE and the economy</vt:lpstr>
      <vt:lpstr>  Xi Jinping Doesn’t Know What to Do After Popping a Real-Estate Bubble</vt:lpstr>
      <vt:lpstr>Land use</vt:lpstr>
      <vt:lpstr>Narrow lot: &lt; 0.2 acre now</vt:lpstr>
      <vt:lpstr>RE’s impacts on economy and society</vt:lpstr>
      <vt:lpstr>Also in the U.S.</vt:lpstr>
      <vt:lpstr>PowerPoint Presentation</vt:lpstr>
      <vt:lpstr>China's Birth Rate Plunges As The Housing Bubble Shatters The Dreams Of Young People</vt:lpstr>
      <vt:lpstr>Interactions in RE markets</vt:lpstr>
      <vt:lpstr>User (space) markets</vt:lpstr>
      <vt:lpstr>Segmentation, I</vt:lpstr>
      <vt:lpstr>Segmentation, II</vt:lpstr>
      <vt:lpstr>Capital markets</vt:lpstr>
      <vt:lpstr>4 quadrants of RE capital markets</vt:lpstr>
      <vt:lpstr>Local governments</vt:lpstr>
      <vt:lpstr>Transaction/sales tax</vt:lpstr>
      <vt:lpstr>State government</vt:lpstr>
      <vt:lpstr>State licensing</vt:lpstr>
      <vt:lpstr>State policy encouraging unsustainable development</vt:lpstr>
      <vt:lpstr>Federal government</vt:lpstr>
      <vt:lpstr>Characteristics of RE markets, I</vt:lpstr>
      <vt:lpstr>A new paradigm?</vt:lpstr>
      <vt:lpstr>Characteristics of RE markets, II</vt:lpstr>
      <vt:lpstr>Location and segmentation</vt:lpstr>
      <vt:lpstr>Question</vt:lpstr>
      <vt:lpstr>High fees/costs for providing liquidity</vt:lpstr>
      <vt:lpstr>A stylized fact of real estate</vt:lpstr>
    </vt:vector>
  </TitlesOfParts>
  <Company>nau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Estate</dc:title>
  <dc:creator>cba</dc:creator>
  <cp:lastModifiedBy>Kevin Chiang</cp:lastModifiedBy>
  <cp:revision>87</cp:revision>
  <dcterms:created xsi:type="dcterms:W3CDTF">2007-05-19T05:41:02Z</dcterms:created>
  <dcterms:modified xsi:type="dcterms:W3CDTF">2024-01-17T16:25:42Z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TC011594381033</vt:lpwstr>
  </property>
</Properties>
</file>